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42" r:id="rId1"/>
    <p:sldMasterId id="2147484735" r:id="rId2"/>
    <p:sldMasterId id="2147484748" r:id="rId3"/>
  </p:sldMasterIdLst>
  <p:notesMasterIdLst>
    <p:notesMasterId r:id="rId13"/>
  </p:notesMasterIdLst>
  <p:handoutMasterIdLst>
    <p:handoutMasterId r:id="rId14"/>
  </p:handoutMasterIdLst>
  <p:sldIdLst>
    <p:sldId id="479" r:id="rId4"/>
    <p:sldId id="478" r:id="rId5"/>
    <p:sldId id="487" r:id="rId6"/>
    <p:sldId id="488" r:id="rId7"/>
    <p:sldId id="494" r:id="rId8"/>
    <p:sldId id="492" r:id="rId9"/>
    <p:sldId id="490" r:id="rId10"/>
    <p:sldId id="489" r:id="rId11"/>
    <p:sldId id="493" r:id="rId12"/>
  </p:sldIdLst>
  <p:sldSz cx="9906000" cy="6858000" type="A4"/>
  <p:notesSz cx="7010400" cy="9296400"/>
  <p:custDataLst>
    <p:tags r:id="rId15"/>
  </p:custDataLst>
  <p:kinsoku lang="ja-JP" invalStChars="、。，．・：；？！゛゜ヽヾゝゞ々ー’”）〕］｝〉》」』】°‰′″℃￠％ぁぃぅぇぉっゃゅょゎァィゥェォッャュョヮヵヶ!%),.:;?]}｡｣､･ｧｨｩｪｫｬｭｮｯｰﾞﾟ" invalEndChars="‘“（〔［｛〈《「『【￥＄$([\{｢￡"/>
  <p:defaultTextStyle>
    <a:defPPr>
      <a:defRPr lang="de-DE"/>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4" orient="horz" pos="376">
          <p15:clr>
            <a:srgbClr val="A4A3A4"/>
          </p15:clr>
        </p15:guide>
        <p15:guide id="25" orient="horz" pos="418">
          <p15:clr>
            <a:srgbClr val="A4A3A4"/>
          </p15:clr>
        </p15:guide>
        <p15:guide id="26" orient="horz" pos="3884">
          <p15:clr>
            <a:srgbClr val="A4A3A4"/>
          </p15:clr>
        </p15:guide>
        <p15:guide id="27" orient="horz" pos="4247">
          <p15:clr>
            <a:srgbClr val="A4A3A4"/>
          </p15:clr>
        </p15:guide>
        <p15:guide id="30" pos="5937">
          <p15:clr>
            <a:srgbClr val="A4A3A4"/>
          </p15:clr>
        </p15:guide>
        <p15:guide id="34" pos="5025" userDrawn="1">
          <p15:clr>
            <a:srgbClr val="A4A3A4"/>
          </p15:clr>
        </p15:guide>
        <p15:guide id="35" orient="horz" pos="2795" userDrawn="1">
          <p15:clr>
            <a:srgbClr val="A4A3A4"/>
          </p15:clr>
        </p15:guide>
        <p15:guide id="36" pos="225" userDrawn="1">
          <p15:clr>
            <a:srgbClr val="A4A3A4"/>
          </p15:clr>
        </p15:guide>
        <p15:guide id="37" orient="horz" pos="391">
          <p15:clr>
            <a:srgbClr val="A4A3A4"/>
          </p15:clr>
        </p15:guide>
        <p15:guide id="38" orient="horz" pos="4110">
          <p15:clr>
            <a:srgbClr val="A4A3A4"/>
          </p15:clr>
        </p15:guide>
        <p15:guide id="39" pos="2349">
          <p15:clr>
            <a:srgbClr val="A4A3A4"/>
          </p15:clr>
        </p15:guide>
        <p15:guide id="40" pos="59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80"/>
    <a:srgbClr val="3366FF"/>
    <a:srgbClr val="0066CC"/>
    <a:srgbClr val="00266C"/>
    <a:srgbClr val="1E2152"/>
    <a:srgbClr val="284193"/>
    <a:srgbClr val="CBCCD4"/>
    <a:srgbClr val="002650"/>
    <a:srgbClr val="002580"/>
    <a:srgbClr val="1D2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64" autoAdjust="0"/>
    <p:restoredTop sz="94177" autoAdjust="0"/>
  </p:normalViewPr>
  <p:slideViewPr>
    <p:cSldViewPr>
      <p:cViewPr varScale="1">
        <p:scale>
          <a:sx n="65" d="100"/>
          <a:sy n="65" d="100"/>
        </p:scale>
        <p:origin x="-1604" y="-56"/>
      </p:cViewPr>
      <p:guideLst>
        <p:guide orient="horz" pos="2160"/>
        <p:guide pos="3120"/>
        <p:guide orient="horz" pos="376"/>
        <p:guide orient="horz" pos="418"/>
        <p:guide orient="horz" pos="3884"/>
        <p:guide orient="horz" pos="4247"/>
        <p:guide pos="5937"/>
        <p:guide pos="5025"/>
        <p:guide orient="horz" pos="2795"/>
        <p:guide pos="225"/>
        <p:guide orient="horz" pos="391"/>
        <p:guide orient="horz" pos="4110"/>
        <p:guide pos="2349"/>
        <p:guide pos="5932"/>
      </p:guideLst>
    </p:cSldViewPr>
  </p:slideViewPr>
  <p:outlineViewPr>
    <p:cViewPr>
      <p:scale>
        <a:sx n="33" d="100"/>
        <a:sy n="33" d="100"/>
      </p:scale>
      <p:origin x="48"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notesMaster" Target="notesMasters/notesMaster1.xml" /><Relationship Id="rId18" Type="http://schemas.openxmlformats.org/officeDocument/2006/relationships/theme" Target="theme/theme1.xml" /><Relationship Id="rId3" Type="http://schemas.openxmlformats.org/officeDocument/2006/relationships/slideMaster" Target="slideMasters/slideMaster3.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tags" Target="tags/tag1.xml" /><Relationship Id="rId10" Type="http://schemas.openxmlformats.org/officeDocument/2006/relationships/slide" Target="slides/slide7.xml" /><Relationship Id="rId19" Type="http://schemas.openxmlformats.org/officeDocument/2006/relationships/tableStyles" Target="tableStyle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3038604" cy="4648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970159" y="1"/>
            <a:ext cx="3038604" cy="464895"/>
          </a:xfrm>
          <a:prstGeom prst="rect">
            <a:avLst/>
          </a:prstGeom>
        </p:spPr>
        <p:txBody>
          <a:bodyPr vert="horz" lIns="91440" tIns="45720" rIns="91440" bIns="45720" rtlCol="0"/>
          <a:lstStyle>
            <a:lvl1pPr algn="r">
              <a:defRPr sz="1200"/>
            </a:lvl1pPr>
          </a:lstStyle>
          <a:p>
            <a:fld id="{5372464C-27DD-C24E-B259-2F2E05E99681}" type="datetimeFigureOut">
              <a:rPr lang="de-DE" smtClean="0"/>
              <a:t>01.05.2020</a:t>
            </a:fld>
            <a:endParaRPr lang="de-DE"/>
          </a:p>
        </p:txBody>
      </p:sp>
      <p:sp>
        <p:nvSpPr>
          <p:cNvPr id="4" name="Fußzeilenplatzhalter 3"/>
          <p:cNvSpPr>
            <a:spLocks noGrp="1"/>
          </p:cNvSpPr>
          <p:nvPr>
            <p:ph type="ftr" sz="quarter" idx="2"/>
          </p:nvPr>
        </p:nvSpPr>
        <p:spPr>
          <a:xfrm>
            <a:off x="0" y="8830011"/>
            <a:ext cx="3038604" cy="4648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970159" y="8830011"/>
            <a:ext cx="3038604" cy="464894"/>
          </a:xfrm>
          <a:prstGeom prst="rect">
            <a:avLst/>
          </a:prstGeom>
        </p:spPr>
        <p:txBody>
          <a:bodyPr vert="horz" lIns="91440" tIns="45720" rIns="91440" bIns="45720" rtlCol="0" anchor="b"/>
          <a:lstStyle>
            <a:lvl1pPr algn="r">
              <a:defRPr sz="1200"/>
            </a:lvl1pPr>
          </a:lstStyle>
          <a:p>
            <a:fld id="{5AB3E733-583E-B243-A775-C7902F729BE3}" type="slidenum">
              <a:rPr lang="de-DE" smtClean="0"/>
              <a:t>‹#›</a:t>
            </a:fld>
            <a:endParaRPr lang="de-DE"/>
          </a:p>
        </p:txBody>
      </p:sp>
    </p:spTree>
    <p:extLst>
      <p:ext uri="{BB962C8B-B14F-4D97-AF65-F5344CB8AC3E}">
        <p14:creationId xmlns:p14="http://schemas.microsoft.com/office/powerpoint/2010/main" val="328041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5314CB78-D524-2F4E-8FF5-161BB2B88B1C}" type="datetimeFigureOut">
              <a:rPr lang="de-DE" smtClean="0"/>
              <a:t>01.05.2020</a:t>
            </a:fld>
            <a:endParaRPr lang="de-DE"/>
          </a:p>
        </p:txBody>
      </p:sp>
      <p:sp>
        <p:nvSpPr>
          <p:cNvPr id="4" name="Folienbildplatzhalt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F6291F9F-CCA4-AC49-BEF4-6A0A5A275CA5}" type="slidenum">
              <a:rPr lang="de-DE" smtClean="0"/>
              <a:t>‹#›</a:t>
            </a:fld>
            <a:endParaRPr lang="de-DE"/>
          </a:p>
        </p:txBody>
      </p:sp>
    </p:spTree>
    <p:extLst>
      <p:ext uri="{BB962C8B-B14F-4D97-AF65-F5344CB8AC3E}">
        <p14:creationId xmlns:p14="http://schemas.microsoft.com/office/powerpoint/2010/main" val="166404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63538" y="800708"/>
            <a:ext cx="9053958" cy="5148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Datumsplatzhalter 5"/>
          <p:cNvSpPr>
            <a:spLocks noGrp="1"/>
          </p:cNvSpPr>
          <p:nvPr>
            <p:ph type="dt" sz="half" idx="10"/>
          </p:nvPr>
        </p:nvSpPr>
        <p:spPr>
          <a:xfrm>
            <a:off x="6851927" y="6419850"/>
            <a:ext cx="981393" cy="365125"/>
          </a:xfrm>
          <a:prstGeom prst="rect">
            <a:avLst/>
          </a:prstGeom>
        </p:spPr>
        <p:txBody>
          <a:bodyPr/>
          <a:lstStyle/>
          <a:p>
            <a:pPr>
              <a:defRPr/>
            </a:pPr>
            <a:r>
              <a:rPr lang="de-DE" altLang="en-US">
                <a:ea typeface="ヒラギノ角ゴ Pro W3" pitchFamily="-96" charset="-128"/>
              </a:rPr>
              <a:t>©  | </a:t>
            </a:r>
            <a:fld id="{44DF5A64-FF97-4355-B3EA-624B1ABEA7F8}" type="datetime1">
              <a:rPr lang="en-US" smtClean="0"/>
              <a:t>5/1/2020</a:t>
            </a:fld>
            <a:r>
              <a:rPr lang="de-DE"/>
              <a:t>  |</a:t>
            </a:r>
            <a:endParaRPr lang="de-DE" dirty="0"/>
          </a:p>
        </p:txBody>
      </p:sp>
      <p:sp>
        <p:nvSpPr>
          <p:cNvPr id="7" name="Foliennummernplatzhalter 6"/>
          <p:cNvSpPr>
            <a:spLocks noGrp="1"/>
          </p:cNvSpPr>
          <p:nvPr>
            <p:ph type="sldNum" sz="quarter" idx="11"/>
          </p:nvPr>
        </p:nvSpPr>
        <p:spPr>
          <a:xfrm>
            <a:off x="5810250" y="6419850"/>
            <a:ext cx="2311400" cy="365125"/>
          </a:xfrm>
          <a:prstGeom prst="rect">
            <a:avLst/>
          </a:prstGeom>
        </p:spPr>
        <p:txBody>
          <a:bodyPr/>
          <a:lstStyle/>
          <a:p>
            <a:pPr>
              <a:defRPr/>
            </a:pPr>
            <a:fld id="{BCACB7E2-2F98-4322-9EA2-CF89B74ACE9D}" type="slidenum">
              <a:rPr lang="de-DE" smtClean="0"/>
              <a:pPr>
                <a:defRPr/>
              </a:pPr>
              <a:t>‹#›</a:t>
            </a:fld>
            <a:endParaRPr lang="de-DE" dirty="0"/>
          </a:p>
        </p:txBody>
      </p:sp>
      <p:sp>
        <p:nvSpPr>
          <p:cNvPr id="4" name="Titel 3"/>
          <p:cNvSpPr>
            <a:spLocks noGrp="1"/>
          </p:cNvSpPr>
          <p:nvPr>
            <p:ph type="title"/>
          </p:nvPr>
        </p:nvSpPr>
        <p:spPr>
          <a:xfrm>
            <a:off x="265906" y="398623"/>
            <a:ext cx="6480000" cy="364195"/>
          </a:xfrm>
          <a:prstGeom prst="rect">
            <a:avLst/>
          </a:prstGeom>
        </p:spPr>
        <p:txBody>
          <a:bodyPr/>
          <a:lstStyle/>
          <a:p>
            <a:r>
              <a:rPr lang="en-US"/>
              <a:t>Click to edit Master title style</a:t>
            </a:r>
            <a:endParaRPr lang="de-DE"/>
          </a:p>
        </p:txBody>
      </p:sp>
    </p:spTree>
    <p:extLst>
      <p:ext uri="{BB962C8B-B14F-4D97-AF65-F5344CB8AC3E}">
        <p14:creationId xmlns:p14="http://schemas.microsoft.com/office/powerpoint/2010/main" val="163605773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968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884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4"/>
            <a:ext cx="2352675"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9604"/>
            <a:ext cx="6892925"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9378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403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906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895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447800"/>
            <a:ext cx="437515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47800"/>
            <a:ext cx="437515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703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3683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608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564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08098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746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051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128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1"/>
            <a:ext cx="2352675"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9601"/>
            <a:ext cx="6892925"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73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438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5011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447800"/>
            <a:ext cx="437515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47800"/>
            <a:ext cx="437515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089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6146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18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75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969560-374D-447F-BD20-177E4915D1AE}" type="datetimeFigureOut">
              <a:rPr lang="en-US" smtClean="0">
                <a:solidFill>
                  <a:srgbClr val="000000"/>
                </a:solidFill>
              </a:rPr>
              <a:pPr/>
              <a:t>5/1/2020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F90A7-9E0D-4A8D-8F9D-6EA51DC044B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148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 /><Relationship Id="rId3" Type="http://schemas.openxmlformats.org/officeDocument/2006/relationships/tags" Target="../tags/tag2.xml" /><Relationship Id="rId7" Type="http://schemas.openxmlformats.org/officeDocument/2006/relationships/image" Target="../media/image4.png" /><Relationship Id="rId2"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image" Target="../media/image3.emf" /><Relationship Id="rId5" Type="http://schemas.openxmlformats.org/officeDocument/2006/relationships/image" Target="../media/image2.emf" /><Relationship Id="rId4" Type="http://schemas.openxmlformats.org/officeDocument/2006/relationships/image" Target="../media/image1.emf"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 /><Relationship Id="rId13" Type="http://schemas.openxmlformats.org/officeDocument/2006/relationships/image" Target="../media/image5.jpeg" /><Relationship Id="rId3" Type="http://schemas.openxmlformats.org/officeDocument/2006/relationships/slideLayout" Target="../slideLayouts/slideLayout4.xml" /><Relationship Id="rId7" Type="http://schemas.openxmlformats.org/officeDocument/2006/relationships/slideLayout" Target="../slideLayouts/slideLayout8.xml" /><Relationship Id="rId12" Type="http://schemas.openxmlformats.org/officeDocument/2006/relationships/theme" Target="../theme/theme2.xml" /><Relationship Id="rId2" Type="http://schemas.openxmlformats.org/officeDocument/2006/relationships/slideLayout" Target="../slideLayouts/slideLayout3.xml" /><Relationship Id="rId1" Type="http://schemas.openxmlformats.org/officeDocument/2006/relationships/slideLayout" Target="../slideLayouts/slideLayout2.xml" /><Relationship Id="rId6" Type="http://schemas.openxmlformats.org/officeDocument/2006/relationships/slideLayout" Target="../slideLayouts/slideLayout7.xml" /><Relationship Id="rId11" Type="http://schemas.openxmlformats.org/officeDocument/2006/relationships/slideLayout" Target="../slideLayouts/slideLayout12.xml" /><Relationship Id="rId5" Type="http://schemas.openxmlformats.org/officeDocument/2006/relationships/slideLayout" Target="../slideLayouts/slideLayout6.xml" /><Relationship Id="rId10" Type="http://schemas.openxmlformats.org/officeDocument/2006/relationships/slideLayout" Target="../slideLayouts/slideLayout11.xml" /><Relationship Id="rId4" Type="http://schemas.openxmlformats.org/officeDocument/2006/relationships/slideLayout" Target="../slideLayouts/slideLayout5.xml" /><Relationship Id="rId9" Type="http://schemas.openxmlformats.org/officeDocument/2006/relationships/slideLayout" Target="../slideLayouts/slideLayout10.xml" /><Relationship Id="rId14" Type="http://schemas.openxmlformats.org/officeDocument/2006/relationships/image" Target="../media/image6.jpe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image" Target="../media/image5.jpeg"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3.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image" Target="../media/image6.jpe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 7">
            <a:extLst>
              <a:ext uri="{FF2B5EF4-FFF2-40B4-BE49-F238E27FC236}">
                <a16:creationId xmlns:a16="http://schemas.microsoft.com/office/drawing/2014/main" id="{6ABA2AD4-7136-4A67-A385-E85B03970C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59583" y="6485417"/>
            <a:ext cx="960057" cy="255953"/>
          </a:xfrm>
          <a:prstGeom prst="rect">
            <a:avLst/>
          </a:prstGeom>
        </p:spPr>
      </p:pic>
      <p:pic>
        <p:nvPicPr>
          <p:cNvPr id="8" name="Bild 9">
            <a:extLst>
              <a:ext uri="{FF2B5EF4-FFF2-40B4-BE49-F238E27FC236}">
                <a16:creationId xmlns:a16="http://schemas.microsoft.com/office/drawing/2014/main" id="{EE3BC8DC-3387-4D9D-A78E-407098697F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2515" y="6503120"/>
            <a:ext cx="838679" cy="238246"/>
          </a:xfrm>
          <a:prstGeom prst="rect">
            <a:avLst/>
          </a:prstGeom>
        </p:spPr>
      </p:pic>
      <p:pic>
        <p:nvPicPr>
          <p:cNvPr id="9" name="Bild 8">
            <a:extLst>
              <a:ext uri="{FF2B5EF4-FFF2-40B4-BE49-F238E27FC236}">
                <a16:creationId xmlns:a16="http://schemas.microsoft.com/office/drawing/2014/main" id="{7B491D42-869D-4341-9DA2-5A5351ED23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8264" y="6507411"/>
            <a:ext cx="1588374" cy="232974"/>
          </a:xfrm>
          <a:prstGeom prst="rect">
            <a:avLst/>
          </a:prstGeom>
        </p:spPr>
      </p:pic>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73279" y="116634"/>
            <a:ext cx="2265531" cy="36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PPT_bottom_06"/>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884" t="-6028" r="-884" b="35343"/>
          <a:stretch/>
        </p:blipFill>
        <p:spPr bwMode="auto">
          <a:xfrm>
            <a:off x="33905" y="6392890"/>
            <a:ext cx="9815639" cy="44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 bg1="lt1" tx1="dk1" bg2="lt2" tx2="dk2" accent1="accent1" accent2="accent2" accent3="accent3" accent4="accent4" accent5="accent5" accent6="accent6" hlink="hlink" folHlink="folHlink"/>
  <p:sldLayoutIdLst>
    <p:sldLayoutId id="2147484760" r:id="rId1"/>
  </p:sldLayoutIdLst>
  <p:transition spd="med"/>
  <p:hf hdr="0" ftr="0" dt="0"/>
  <p:txStyles>
    <p:titleStyle>
      <a:lvl1pPr algn="l" defTabSz="957263" rtl="0" eaLnBrk="1" fontAlgn="base" hangingPunct="1">
        <a:spcBef>
          <a:spcPct val="0"/>
        </a:spcBef>
        <a:spcAft>
          <a:spcPct val="0"/>
        </a:spcAft>
        <a:defRPr b="1">
          <a:solidFill>
            <a:srgbClr val="000000"/>
          </a:solidFill>
          <a:latin typeface="+mj-lt"/>
          <a:ea typeface="+mj-ea"/>
          <a:cs typeface="+mj-cs"/>
        </a:defRPr>
      </a:lvl1pPr>
      <a:lvl2pPr algn="l" defTabSz="957263" rtl="0" eaLnBrk="1" fontAlgn="base" hangingPunct="1">
        <a:spcBef>
          <a:spcPct val="0"/>
        </a:spcBef>
        <a:spcAft>
          <a:spcPct val="0"/>
        </a:spcAft>
        <a:defRPr b="1">
          <a:solidFill>
            <a:srgbClr val="000000"/>
          </a:solidFill>
          <a:latin typeface="Gill Sans MT" pitchFamily="34" charset="0"/>
        </a:defRPr>
      </a:lvl2pPr>
      <a:lvl3pPr algn="l" defTabSz="957263" rtl="0" eaLnBrk="1" fontAlgn="base" hangingPunct="1">
        <a:spcBef>
          <a:spcPct val="0"/>
        </a:spcBef>
        <a:spcAft>
          <a:spcPct val="0"/>
        </a:spcAft>
        <a:defRPr b="1">
          <a:solidFill>
            <a:srgbClr val="000000"/>
          </a:solidFill>
          <a:latin typeface="Gill Sans MT" pitchFamily="34" charset="0"/>
        </a:defRPr>
      </a:lvl3pPr>
      <a:lvl4pPr algn="l" defTabSz="957263" rtl="0" eaLnBrk="1" fontAlgn="base" hangingPunct="1">
        <a:spcBef>
          <a:spcPct val="0"/>
        </a:spcBef>
        <a:spcAft>
          <a:spcPct val="0"/>
        </a:spcAft>
        <a:defRPr b="1">
          <a:solidFill>
            <a:srgbClr val="000000"/>
          </a:solidFill>
          <a:latin typeface="Gill Sans MT" pitchFamily="34" charset="0"/>
        </a:defRPr>
      </a:lvl4pPr>
      <a:lvl5pPr algn="l" defTabSz="957263" rtl="0" eaLnBrk="1" fontAlgn="base" hangingPunct="1">
        <a:spcBef>
          <a:spcPct val="0"/>
        </a:spcBef>
        <a:spcAft>
          <a:spcPct val="0"/>
        </a:spcAft>
        <a:defRPr b="1">
          <a:solidFill>
            <a:srgbClr val="000000"/>
          </a:solidFill>
          <a:latin typeface="Gill Sans MT" pitchFamily="34" charset="0"/>
        </a:defRPr>
      </a:lvl5pPr>
      <a:lvl6pPr marL="457200" algn="l" defTabSz="957263" rtl="0" eaLnBrk="1" fontAlgn="base" hangingPunct="1">
        <a:spcBef>
          <a:spcPct val="0"/>
        </a:spcBef>
        <a:spcAft>
          <a:spcPct val="0"/>
        </a:spcAft>
        <a:defRPr b="1">
          <a:solidFill>
            <a:schemeClr val="tx2"/>
          </a:solidFill>
          <a:latin typeface="Arial" charset="0"/>
        </a:defRPr>
      </a:lvl6pPr>
      <a:lvl7pPr marL="914400" algn="l" defTabSz="957263" rtl="0" eaLnBrk="1" fontAlgn="base" hangingPunct="1">
        <a:spcBef>
          <a:spcPct val="0"/>
        </a:spcBef>
        <a:spcAft>
          <a:spcPct val="0"/>
        </a:spcAft>
        <a:defRPr b="1">
          <a:solidFill>
            <a:schemeClr val="tx2"/>
          </a:solidFill>
          <a:latin typeface="Arial" charset="0"/>
        </a:defRPr>
      </a:lvl7pPr>
      <a:lvl8pPr marL="1371600" algn="l" defTabSz="957263" rtl="0" eaLnBrk="1" fontAlgn="base" hangingPunct="1">
        <a:spcBef>
          <a:spcPct val="0"/>
        </a:spcBef>
        <a:spcAft>
          <a:spcPct val="0"/>
        </a:spcAft>
        <a:defRPr b="1">
          <a:solidFill>
            <a:schemeClr val="tx2"/>
          </a:solidFill>
          <a:latin typeface="Arial" charset="0"/>
        </a:defRPr>
      </a:lvl8pPr>
      <a:lvl9pPr marL="1828800" algn="l" defTabSz="957263" rtl="0" eaLnBrk="1" fontAlgn="base" hangingPunct="1">
        <a:spcBef>
          <a:spcPct val="0"/>
        </a:spcBef>
        <a:spcAft>
          <a:spcPct val="0"/>
        </a:spcAft>
        <a:defRPr b="1">
          <a:solidFill>
            <a:schemeClr val="tx2"/>
          </a:solidFill>
          <a:latin typeface="Arial" charset="0"/>
        </a:defRPr>
      </a:lvl9pPr>
    </p:titleStyle>
    <p:bodyStyle>
      <a:lvl1pPr marL="358775" indent="-358775" algn="l" defTabSz="957263" rtl="0" eaLnBrk="1" fontAlgn="base" hangingPunct="1">
        <a:spcBef>
          <a:spcPct val="20000"/>
        </a:spcBef>
        <a:spcAft>
          <a:spcPct val="0"/>
        </a:spcAft>
        <a:buClr>
          <a:srgbClr val="F20017"/>
        </a:buClr>
        <a:buFont typeface="Wingdings" pitchFamily="2" charset="2"/>
        <a:buChar char="§"/>
        <a:defRPr>
          <a:solidFill>
            <a:schemeClr val="tx1"/>
          </a:solidFill>
          <a:latin typeface="+mn-lt"/>
          <a:ea typeface="+mn-ea"/>
          <a:cs typeface="+mn-cs"/>
        </a:defRPr>
      </a:lvl1pPr>
      <a:lvl2pPr marL="777875" indent="-298450" algn="l" defTabSz="957263" rtl="0" eaLnBrk="1" fontAlgn="base" hangingPunct="1">
        <a:spcBef>
          <a:spcPct val="20000"/>
        </a:spcBef>
        <a:spcAft>
          <a:spcPct val="0"/>
        </a:spcAft>
        <a:buClr>
          <a:srgbClr val="F20017"/>
        </a:buClr>
        <a:buFont typeface="Wingdings" pitchFamily="2" charset="2"/>
        <a:buChar char="§"/>
        <a:defRPr sz="1600">
          <a:solidFill>
            <a:schemeClr val="tx1"/>
          </a:solidFill>
          <a:latin typeface="+mn-lt"/>
        </a:defRPr>
      </a:lvl2pPr>
      <a:lvl3pPr marL="1196975" indent="-239713" algn="l" defTabSz="957263" rtl="0" eaLnBrk="1" fontAlgn="base" hangingPunct="1">
        <a:spcBef>
          <a:spcPct val="20000"/>
        </a:spcBef>
        <a:spcAft>
          <a:spcPct val="0"/>
        </a:spcAft>
        <a:buClr>
          <a:srgbClr val="F20017"/>
        </a:buClr>
        <a:buFont typeface="Wingdings" pitchFamily="2" charset="2"/>
        <a:buChar char="§"/>
        <a:defRPr sz="1400">
          <a:solidFill>
            <a:schemeClr val="tx1"/>
          </a:solidFill>
          <a:latin typeface="+mn-lt"/>
        </a:defRPr>
      </a:lvl3pPr>
      <a:lvl4pPr marL="1676400" indent="-239713" algn="l" defTabSz="957263" rtl="0" eaLnBrk="1" fontAlgn="base" hangingPunct="1">
        <a:spcBef>
          <a:spcPct val="20000"/>
        </a:spcBef>
        <a:spcAft>
          <a:spcPct val="0"/>
        </a:spcAft>
        <a:buClr>
          <a:srgbClr val="000066"/>
        </a:buClr>
        <a:buChar char="–"/>
        <a:defRPr sz="1200">
          <a:solidFill>
            <a:schemeClr val="tx1"/>
          </a:solidFill>
          <a:latin typeface="+mn-lt"/>
        </a:defRPr>
      </a:lvl4pPr>
      <a:lvl5pPr marL="2154238" indent="-238125" algn="l" defTabSz="957263" rtl="0" eaLnBrk="1" fontAlgn="base" hangingPunct="1">
        <a:spcBef>
          <a:spcPct val="20000"/>
        </a:spcBef>
        <a:spcAft>
          <a:spcPct val="0"/>
        </a:spcAft>
        <a:buClr>
          <a:srgbClr val="000066"/>
        </a:buClr>
        <a:buChar char="»"/>
        <a:defRPr sz="1000">
          <a:solidFill>
            <a:schemeClr val="tx1"/>
          </a:solidFill>
          <a:latin typeface="+mn-lt"/>
        </a:defRPr>
      </a:lvl5pPr>
      <a:lvl6pPr marL="2611438" indent="-238125" algn="l" defTabSz="957263" rtl="0" eaLnBrk="1" fontAlgn="base" hangingPunct="1">
        <a:spcBef>
          <a:spcPct val="20000"/>
        </a:spcBef>
        <a:spcAft>
          <a:spcPct val="0"/>
        </a:spcAft>
        <a:buClr>
          <a:srgbClr val="000066"/>
        </a:buClr>
        <a:buChar char="»"/>
        <a:defRPr sz="1000">
          <a:solidFill>
            <a:schemeClr val="tx1"/>
          </a:solidFill>
          <a:latin typeface="+mn-lt"/>
        </a:defRPr>
      </a:lvl6pPr>
      <a:lvl7pPr marL="3068638" indent="-238125" algn="l" defTabSz="957263" rtl="0" eaLnBrk="1" fontAlgn="base" hangingPunct="1">
        <a:spcBef>
          <a:spcPct val="20000"/>
        </a:spcBef>
        <a:spcAft>
          <a:spcPct val="0"/>
        </a:spcAft>
        <a:buClr>
          <a:srgbClr val="000066"/>
        </a:buClr>
        <a:buChar char="»"/>
        <a:defRPr sz="1000">
          <a:solidFill>
            <a:schemeClr val="tx1"/>
          </a:solidFill>
          <a:latin typeface="+mn-lt"/>
        </a:defRPr>
      </a:lvl7pPr>
      <a:lvl8pPr marL="3525838" indent="-238125" algn="l" defTabSz="957263" rtl="0" eaLnBrk="1" fontAlgn="base" hangingPunct="1">
        <a:spcBef>
          <a:spcPct val="20000"/>
        </a:spcBef>
        <a:spcAft>
          <a:spcPct val="0"/>
        </a:spcAft>
        <a:buClr>
          <a:srgbClr val="000066"/>
        </a:buClr>
        <a:buChar char="»"/>
        <a:defRPr sz="1000">
          <a:solidFill>
            <a:schemeClr val="tx1"/>
          </a:solidFill>
          <a:latin typeface="+mn-lt"/>
        </a:defRPr>
      </a:lvl8pPr>
      <a:lvl9pPr marL="3983038" indent="-238125" algn="l" defTabSz="957263" rtl="0" eaLnBrk="1" fontAlgn="base" hangingPunct="1">
        <a:spcBef>
          <a:spcPct val="20000"/>
        </a:spcBef>
        <a:spcAft>
          <a:spcPct val="0"/>
        </a:spcAft>
        <a:buClr>
          <a:srgbClr val="000066"/>
        </a:buClr>
        <a:buChar char="»"/>
        <a:defRPr sz="1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7099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447800"/>
            <a:ext cx="89154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6A969560-374D-447F-BD20-177E4915D1AE}" type="datetimeFigureOut">
              <a:rPr lang="en-US" smtClean="0">
                <a:solidFill>
                  <a:srgbClr val="000000"/>
                </a:solidFill>
                <a:latin typeface="Arial"/>
              </a:rPr>
              <a:pPr fontAlgn="auto">
                <a:spcBef>
                  <a:spcPts val="0"/>
                </a:spcBef>
                <a:spcAft>
                  <a:spcPts val="0"/>
                </a:spcAft>
              </a:pPr>
              <a:t>5/1/2020</a:t>
            </a:fld>
            <a:endParaRPr lang="en-US" dirty="0">
              <a:solidFill>
                <a:srgbClr val="000000"/>
              </a:solidFill>
              <a:latin typeface="Arial"/>
            </a:endParaRPr>
          </a:p>
        </p:txBody>
      </p:sp>
      <p:sp>
        <p:nvSpPr>
          <p:cNvPr id="5125"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dirty="0">
              <a:solidFill>
                <a:srgbClr val="000000"/>
              </a:solidFill>
              <a:latin typeface="Arial"/>
            </a:endParaRPr>
          </a:p>
        </p:txBody>
      </p:sp>
      <p:sp>
        <p:nvSpPr>
          <p:cNvPr id="5126"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E3CF90A7-9E0D-4A8D-8F9D-6EA51DC044B9}"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1031" name="Picture 7" descr="PPT_bottom_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234118"/>
            <a:ext cx="9906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PPT_Strattec_l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81850" y="84138"/>
            <a:ext cx="2311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0" y="457200"/>
            <a:ext cx="99060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dirty="0">
              <a:solidFill>
                <a:srgbClr val="000000"/>
              </a:solidFill>
              <a:latin typeface="Arial"/>
            </a:endParaRPr>
          </a:p>
        </p:txBody>
      </p:sp>
    </p:spTree>
    <p:extLst>
      <p:ext uri="{BB962C8B-B14F-4D97-AF65-F5344CB8AC3E}">
        <p14:creationId xmlns:p14="http://schemas.microsoft.com/office/powerpoint/2010/main" val="2266633649"/>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rgbClr val="CC33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CC3300"/>
        </a:buClr>
        <a:buChar char="–"/>
        <a:defRPr sz="2000">
          <a:solidFill>
            <a:schemeClr val="tx1"/>
          </a:solidFill>
          <a:latin typeface="+mn-lt"/>
        </a:defRPr>
      </a:lvl2pPr>
      <a:lvl3pPr marL="1143000" indent="-228600" algn="l" rtl="0" eaLnBrk="1" fontAlgn="base" hangingPunct="1">
        <a:spcBef>
          <a:spcPct val="20000"/>
        </a:spcBef>
        <a:spcAft>
          <a:spcPct val="0"/>
        </a:spcAft>
        <a:buClr>
          <a:srgbClr val="CC3300"/>
        </a:buClr>
        <a:buChar char="•"/>
        <a:defRPr>
          <a:solidFill>
            <a:schemeClr val="tx1"/>
          </a:solidFill>
          <a:latin typeface="+mn-lt"/>
        </a:defRPr>
      </a:lvl3pPr>
      <a:lvl4pPr marL="1600200" indent="-228600" algn="l" rtl="0" eaLnBrk="1" fontAlgn="base" hangingPunct="1">
        <a:spcBef>
          <a:spcPct val="20000"/>
        </a:spcBef>
        <a:spcAft>
          <a:spcPct val="0"/>
        </a:spcAft>
        <a:buClr>
          <a:srgbClr val="CC3300"/>
        </a:buClr>
        <a:buChar char="–"/>
        <a:defRPr sz="1600">
          <a:solidFill>
            <a:schemeClr val="tx1"/>
          </a:solidFill>
          <a:latin typeface="+mn-lt"/>
        </a:defRPr>
      </a:lvl4pPr>
      <a:lvl5pPr marL="2057400" indent="-228600" algn="l" rtl="0" eaLnBrk="1" fontAlgn="base" hangingPunct="1">
        <a:spcBef>
          <a:spcPct val="20000"/>
        </a:spcBef>
        <a:spcAft>
          <a:spcPct val="0"/>
        </a:spcAft>
        <a:buClr>
          <a:srgbClr val="CC3300"/>
        </a:buClr>
        <a:buChar char="»"/>
        <a:defRPr sz="1600">
          <a:solidFill>
            <a:schemeClr val="tx1"/>
          </a:solidFill>
          <a:latin typeface="+mn-lt"/>
        </a:defRPr>
      </a:lvl5pPr>
      <a:lvl6pPr marL="2514600" indent="-228600" algn="l" rtl="0" eaLnBrk="1" fontAlgn="base" hangingPunct="1">
        <a:spcBef>
          <a:spcPct val="20000"/>
        </a:spcBef>
        <a:spcAft>
          <a:spcPct val="0"/>
        </a:spcAft>
        <a:buClr>
          <a:srgbClr val="CC3300"/>
        </a:buClr>
        <a:buChar char="»"/>
        <a:defRPr sz="1600">
          <a:solidFill>
            <a:schemeClr val="tx1"/>
          </a:solidFill>
          <a:latin typeface="+mn-lt"/>
        </a:defRPr>
      </a:lvl6pPr>
      <a:lvl7pPr marL="2971800" indent="-228600" algn="l" rtl="0" eaLnBrk="1" fontAlgn="base" hangingPunct="1">
        <a:spcBef>
          <a:spcPct val="20000"/>
        </a:spcBef>
        <a:spcAft>
          <a:spcPct val="0"/>
        </a:spcAft>
        <a:buClr>
          <a:srgbClr val="CC3300"/>
        </a:buClr>
        <a:buChar char="»"/>
        <a:defRPr sz="1600">
          <a:solidFill>
            <a:schemeClr val="tx1"/>
          </a:solidFill>
          <a:latin typeface="+mn-lt"/>
        </a:defRPr>
      </a:lvl7pPr>
      <a:lvl8pPr marL="3429000" indent="-228600" algn="l" rtl="0" eaLnBrk="1" fontAlgn="base" hangingPunct="1">
        <a:spcBef>
          <a:spcPct val="20000"/>
        </a:spcBef>
        <a:spcAft>
          <a:spcPct val="0"/>
        </a:spcAft>
        <a:buClr>
          <a:srgbClr val="CC3300"/>
        </a:buClr>
        <a:buChar char="»"/>
        <a:defRPr sz="1600">
          <a:solidFill>
            <a:schemeClr val="tx1"/>
          </a:solidFill>
          <a:latin typeface="+mn-lt"/>
        </a:defRPr>
      </a:lvl8pPr>
      <a:lvl9pPr marL="3886200" indent="-228600" algn="l" rtl="0" eaLnBrk="1" fontAlgn="base" hangingPunct="1">
        <a:spcBef>
          <a:spcPct val="20000"/>
        </a:spcBef>
        <a:spcAft>
          <a:spcPct val="0"/>
        </a:spcAft>
        <a:buClr>
          <a:srgbClr val="CC33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7099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447800"/>
            <a:ext cx="89154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6A969560-374D-447F-BD20-177E4915D1AE}" type="datetimeFigureOut">
              <a:rPr lang="en-US" smtClean="0">
                <a:solidFill>
                  <a:srgbClr val="000000"/>
                </a:solidFill>
                <a:latin typeface="Arial"/>
              </a:rPr>
              <a:pPr fontAlgn="auto">
                <a:spcBef>
                  <a:spcPts val="0"/>
                </a:spcBef>
                <a:spcAft>
                  <a:spcPts val="0"/>
                </a:spcAft>
              </a:pPr>
              <a:t>5/1/2020</a:t>
            </a:fld>
            <a:endParaRPr lang="en-US" dirty="0">
              <a:solidFill>
                <a:srgbClr val="000000"/>
              </a:solidFill>
              <a:latin typeface="Arial"/>
            </a:endParaRPr>
          </a:p>
        </p:txBody>
      </p:sp>
      <p:sp>
        <p:nvSpPr>
          <p:cNvPr id="5125"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dirty="0">
              <a:solidFill>
                <a:srgbClr val="000000"/>
              </a:solidFill>
              <a:latin typeface="Arial"/>
            </a:endParaRPr>
          </a:p>
        </p:txBody>
      </p:sp>
      <p:sp>
        <p:nvSpPr>
          <p:cNvPr id="5126"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E3CF90A7-9E0D-4A8D-8F9D-6EA51DC044B9}"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1031" name="Picture 7" descr="PPT_bottom_06"/>
          <p:cNvPicPr>
            <a:picLocks noChangeAspect="1" noChangeArrowheads="1"/>
          </p:cNvPicPr>
          <p:nvPr/>
        </p:nvPicPr>
        <p:blipFill rotWithShape="1">
          <a:blip r:embed="rId13">
            <a:extLst>
              <a:ext uri="{28A0092B-C50C-407E-A947-70E740481C1C}">
                <a14:useLocalDpi xmlns:a14="http://schemas.microsoft.com/office/drawing/2010/main" val="0"/>
              </a:ext>
            </a:extLst>
          </a:blip>
          <a:srcRect l="884" t="-6028" r="-884" b="35343"/>
          <a:stretch/>
        </p:blipFill>
        <p:spPr bwMode="auto">
          <a:xfrm>
            <a:off x="56456" y="6368255"/>
            <a:ext cx="9906000" cy="44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PPT_Strattec_l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81850" y="84138"/>
            <a:ext cx="2311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0" y="457200"/>
            <a:ext cx="99060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dirty="0">
              <a:solidFill>
                <a:srgbClr val="000000"/>
              </a:solidFill>
              <a:latin typeface="Arial"/>
            </a:endParaRPr>
          </a:p>
        </p:txBody>
      </p:sp>
    </p:spTree>
    <p:extLst>
      <p:ext uri="{BB962C8B-B14F-4D97-AF65-F5344CB8AC3E}">
        <p14:creationId xmlns:p14="http://schemas.microsoft.com/office/powerpoint/2010/main" val="1687142572"/>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rgbClr val="CC33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CC3300"/>
        </a:buClr>
        <a:buChar char="–"/>
        <a:defRPr sz="2000">
          <a:solidFill>
            <a:schemeClr val="tx1"/>
          </a:solidFill>
          <a:latin typeface="+mn-lt"/>
        </a:defRPr>
      </a:lvl2pPr>
      <a:lvl3pPr marL="1143000" indent="-228600" algn="l" rtl="0" eaLnBrk="1" fontAlgn="base" hangingPunct="1">
        <a:spcBef>
          <a:spcPct val="20000"/>
        </a:spcBef>
        <a:spcAft>
          <a:spcPct val="0"/>
        </a:spcAft>
        <a:buClr>
          <a:srgbClr val="CC3300"/>
        </a:buClr>
        <a:buChar char="•"/>
        <a:defRPr>
          <a:solidFill>
            <a:schemeClr val="tx1"/>
          </a:solidFill>
          <a:latin typeface="+mn-lt"/>
        </a:defRPr>
      </a:lvl3pPr>
      <a:lvl4pPr marL="1600200" indent="-228600" algn="l" rtl="0" eaLnBrk="1" fontAlgn="base" hangingPunct="1">
        <a:spcBef>
          <a:spcPct val="20000"/>
        </a:spcBef>
        <a:spcAft>
          <a:spcPct val="0"/>
        </a:spcAft>
        <a:buClr>
          <a:srgbClr val="CC3300"/>
        </a:buClr>
        <a:buChar char="–"/>
        <a:defRPr sz="1600">
          <a:solidFill>
            <a:schemeClr val="tx1"/>
          </a:solidFill>
          <a:latin typeface="+mn-lt"/>
        </a:defRPr>
      </a:lvl4pPr>
      <a:lvl5pPr marL="2057400" indent="-228600" algn="l" rtl="0" eaLnBrk="1" fontAlgn="base" hangingPunct="1">
        <a:spcBef>
          <a:spcPct val="20000"/>
        </a:spcBef>
        <a:spcAft>
          <a:spcPct val="0"/>
        </a:spcAft>
        <a:buClr>
          <a:srgbClr val="CC3300"/>
        </a:buClr>
        <a:buChar char="»"/>
        <a:defRPr sz="1600">
          <a:solidFill>
            <a:schemeClr val="tx1"/>
          </a:solidFill>
          <a:latin typeface="+mn-lt"/>
        </a:defRPr>
      </a:lvl5pPr>
      <a:lvl6pPr marL="2514600" indent="-228600" algn="l" rtl="0" eaLnBrk="1" fontAlgn="base" hangingPunct="1">
        <a:spcBef>
          <a:spcPct val="20000"/>
        </a:spcBef>
        <a:spcAft>
          <a:spcPct val="0"/>
        </a:spcAft>
        <a:buClr>
          <a:srgbClr val="CC3300"/>
        </a:buClr>
        <a:buChar char="»"/>
        <a:defRPr sz="1600">
          <a:solidFill>
            <a:schemeClr val="tx1"/>
          </a:solidFill>
          <a:latin typeface="+mn-lt"/>
        </a:defRPr>
      </a:lvl6pPr>
      <a:lvl7pPr marL="2971800" indent="-228600" algn="l" rtl="0" eaLnBrk="1" fontAlgn="base" hangingPunct="1">
        <a:spcBef>
          <a:spcPct val="20000"/>
        </a:spcBef>
        <a:spcAft>
          <a:spcPct val="0"/>
        </a:spcAft>
        <a:buClr>
          <a:srgbClr val="CC3300"/>
        </a:buClr>
        <a:buChar char="»"/>
        <a:defRPr sz="1600">
          <a:solidFill>
            <a:schemeClr val="tx1"/>
          </a:solidFill>
          <a:latin typeface="+mn-lt"/>
        </a:defRPr>
      </a:lvl7pPr>
      <a:lvl8pPr marL="3429000" indent="-228600" algn="l" rtl="0" eaLnBrk="1" fontAlgn="base" hangingPunct="1">
        <a:spcBef>
          <a:spcPct val="20000"/>
        </a:spcBef>
        <a:spcAft>
          <a:spcPct val="0"/>
        </a:spcAft>
        <a:buClr>
          <a:srgbClr val="CC3300"/>
        </a:buClr>
        <a:buChar char="»"/>
        <a:defRPr sz="1600">
          <a:solidFill>
            <a:schemeClr val="tx1"/>
          </a:solidFill>
          <a:latin typeface="+mn-lt"/>
        </a:defRPr>
      </a:lvl8pPr>
      <a:lvl9pPr marL="3886200" indent="-228600" algn="l" rtl="0" eaLnBrk="1" fontAlgn="base" hangingPunct="1">
        <a:spcBef>
          <a:spcPct val="20000"/>
        </a:spcBef>
        <a:spcAft>
          <a:spcPct val="0"/>
        </a:spcAft>
        <a:buClr>
          <a:srgbClr val="CC33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 dirty="0"/>
              <a:t>Strattec Safer-at-Work Policy</a:t>
            </a:r>
            <a:br>
              <a:rPr lang="en" dirty="0"/>
            </a:br>
            <a:br>
              <a:rPr lang="en" dirty="0"/>
            </a:br>
            <a:r>
              <a:rPr lang="en" dirty="0"/>
              <a:t>COVID-19</a:t>
            </a:r>
            <a:br>
              <a:rPr lang="en" dirty="0"/>
            </a:br>
            <a:br>
              <a:rPr lang="en" dirty="0"/>
            </a:br>
            <a:r>
              <a:rPr lang="en" dirty="0"/>
              <a:t>Milwaukee Operations</a:t>
            </a:r>
            <a:endParaRPr lang="en-US" dirty="0"/>
          </a:p>
        </p:txBody>
      </p:sp>
    </p:spTree>
    <p:extLst>
      <p:ext uri="{BB962C8B-B14F-4D97-AF65-F5344CB8AC3E}">
        <p14:creationId xmlns:p14="http://schemas.microsoft.com/office/powerpoint/2010/main" val="134903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92696"/>
            <a:ext cx="9649072" cy="5616624"/>
          </a:xfrm>
        </p:spPr>
        <p:txBody>
          <a:bodyPr/>
          <a:lstStyle/>
          <a:p>
            <a:pPr marL="0" lvl="0" indent="0">
              <a:lnSpc>
                <a:spcPct val="115000"/>
              </a:lnSpc>
              <a:spcBef>
                <a:spcPts val="0"/>
              </a:spcBef>
              <a:spcAft>
                <a:spcPts val="0"/>
              </a:spcAft>
              <a:buClrTx/>
              <a:buNone/>
            </a:pPr>
            <a:r>
              <a:rPr lang="en-US" sz="1700" dirty="0">
                <a:solidFill>
                  <a:schemeClr val="dk1"/>
                </a:solidFill>
                <a:latin typeface="Cambria" panose="02040503050406030204" pitchFamily="18" charset="0"/>
                <a:ea typeface="Cambria" panose="02040503050406030204" pitchFamily="18" charset="0"/>
              </a:rPr>
              <a:t>Worker occupational exposure risk to COVID-19 virus may vary from very high to high, medium, or lower risk. Level of risk depends on industry type, need for contact within 6 feet of people suspected of infection, or repeated/extended contact with persons suspected of infection. To help employers determine appropriate precautions, OSHA divided job tasks into 4 risk exposure levels. The OHSA Risk Pyramid shows 4 exposure risk levels to represent probable risk distribution. Most American workers will fall into lower exposure risk or medium exposure risk levels.</a:t>
            </a:r>
          </a:p>
          <a:p>
            <a:pPr marL="0" indent="0">
              <a:lnSpc>
                <a:spcPct val="115000"/>
              </a:lnSpc>
              <a:spcBef>
                <a:spcPts val="0"/>
              </a:spcBef>
              <a:spcAft>
                <a:spcPts val="0"/>
              </a:spcAft>
              <a:buClrTx/>
              <a:buNone/>
            </a:pPr>
            <a:endParaRPr lang="en-US" sz="1700" dirty="0">
              <a:latin typeface="Cambria" pitchFamily="18" charset="0"/>
              <a:ea typeface="Cambria" pitchFamily="18" charset="0"/>
              <a:cs typeface="Times New Roman"/>
            </a:endParaRP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OSHA Guidelines - Classifying Worker Risk to COVID-19</a:t>
            </a:r>
            <a:endParaRPr lang="en-US" sz="2000" dirty="0">
              <a:latin typeface="Cambria" pitchFamily="18" charset="0"/>
              <a:ea typeface="Cambria" pitchFamily="18" charset="0"/>
            </a:endParaRPr>
          </a:p>
        </p:txBody>
      </p:sp>
      <p:pic>
        <p:nvPicPr>
          <p:cNvPr id="5" name="Google Shape;62;p14"/>
          <p:cNvPicPr preferRelativeResize="0"/>
          <p:nvPr/>
        </p:nvPicPr>
        <p:blipFill>
          <a:blip r:embed="rId2">
            <a:alphaModFix/>
          </a:blip>
          <a:stretch>
            <a:fillRect/>
          </a:stretch>
        </p:blipFill>
        <p:spPr>
          <a:xfrm>
            <a:off x="128464" y="2780927"/>
            <a:ext cx="3060192" cy="3600401"/>
          </a:xfrm>
          <a:prstGeom prst="rect">
            <a:avLst/>
          </a:prstGeom>
          <a:noFill/>
          <a:ln>
            <a:solidFill>
              <a:schemeClr val="tx1"/>
            </a:solidFill>
          </a:ln>
        </p:spPr>
      </p:pic>
      <p:sp>
        <p:nvSpPr>
          <p:cNvPr id="6" name="Content Placeholder 1"/>
          <p:cNvSpPr txBox="1">
            <a:spLocks/>
          </p:cNvSpPr>
          <p:nvPr/>
        </p:nvSpPr>
        <p:spPr>
          <a:xfrm>
            <a:off x="3361534" y="2772032"/>
            <a:ext cx="6343994" cy="3825320"/>
          </a:xfrm>
          <a:prstGeom prst="rect">
            <a:avLst/>
          </a:prstGeom>
        </p:spPr>
        <p:txBody>
          <a:bodyPr/>
          <a:lstStyle>
            <a:lvl1pPr marL="358775" indent="-358775" algn="l" defTabSz="957263" rtl="0" eaLnBrk="1" fontAlgn="base" hangingPunct="1">
              <a:spcBef>
                <a:spcPct val="20000"/>
              </a:spcBef>
              <a:spcAft>
                <a:spcPct val="0"/>
              </a:spcAft>
              <a:buClr>
                <a:srgbClr val="F20017"/>
              </a:buClr>
              <a:buFont typeface="Wingdings" pitchFamily="2" charset="2"/>
              <a:buChar char="§"/>
              <a:defRPr>
                <a:solidFill>
                  <a:schemeClr val="tx1"/>
                </a:solidFill>
                <a:latin typeface="+mn-lt"/>
                <a:ea typeface="+mn-ea"/>
                <a:cs typeface="+mn-cs"/>
              </a:defRPr>
            </a:lvl1pPr>
            <a:lvl2pPr marL="777875" indent="-298450" algn="l" defTabSz="957263" rtl="0" eaLnBrk="1" fontAlgn="base" hangingPunct="1">
              <a:spcBef>
                <a:spcPct val="20000"/>
              </a:spcBef>
              <a:spcAft>
                <a:spcPct val="0"/>
              </a:spcAft>
              <a:buClr>
                <a:srgbClr val="F20017"/>
              </a:buClr>
              <a:buFont typeface="Wingdings" pitchFamily="2" charset="2"/>
              <a:buChar char="§"/>
              <a:defRPr sz="1600">
                <a:solidFill>
                  <a:schemeClr val="tx1"/>
                </a:solidFill>
                <a:latin typeface="+mn-lt"/>
              </a:defRPr>
            </a:lvl2pPr>
            <a:lvl3pPr marL="1196975" indent="-239713" algn="l" defTabSz="957263" rtl="0" eaLnBrk="1" fontAlgn="base" hangingPunct="1">
              <a:spcBef>
                <a:spcPct val="20000"/>
              </a:spcBef>
              <a:spcAft>
                <a:spcPct val="0"/>
              </a:spcAft>
              <a:buClr>
                <a:srgbClr val="F20017"/>
              </a:buClr>
              <a:buFont typeface="Wingdings" pitchFamily="2" charset="2"/>
              <a:buChar char="§"/>
              <a:defRPr sz="1400">
                <a:solidFill>
                  <a:schemeClr val="tx1"/>
                </a:solidFill>
                <a:latin typeface="+mn-lt"/>
              </a:defRPr>
            </a:lvl3pPr>
            <a:lvl4pPr marL="1676400" indent="-239713" algn="l" defTabSz="957263" rtl="0" eaLnBrk="1" fontAlgn="base" hangingPunct="1">
              <a:spcBef>
                <a:spcPct val="20000"/>
              </a:spcBef>
              <a:spcAft>
                <a:spcPct val="0"/>
              </a:spcAft>
              <a:buClr>
                <a:srgbClr val="000066"/>
              </a:buClr>
              <a:buChar char="–"/>
              <a:defRPr sz="1200">
                <a:solidFill>
                  <a:schemeClr val="tx1"/>
                </a:solidFill>
                <a:latin typeface="+mn-lt"/>
              </a:defRPr>
            </a:lvl4pPr>
            <a:lvl5pPr marL="2154238" indent="-238125" algn="l" defTabSz="957263" rtl="0" eaLnBrk="1" fontAlgn="base" hangingPunct="1">
              <a:spcBef>
                <a:spcPct val="20000"/>
              </a:spcBef>
              <a:spcAft>
                <a:spcPct val="0"/>
              </a:spcAft>
              <a:buClr>
                <a:srgbClr val="000066"/>
              </a:buClr>
              <a:buChar char="»"/>
              <a:defRPr sz="1000">
                <a:solidFill>
                  <a:schemeClr val="tx1"/>
                </a:solidFill>
                <a:latin typeface="+mn-lt"/>
              </a:defRPr>
            </a:lvl5pPr>
            <a:lvl6pPr marL="2611438" indent="-238125" algn="l" defTabSz="957263" rtl="0" eaLnBrk="1" fontAlgn="base" hangingPunct="1">
              <a:spcBef>
                <a:spcPct val="20000"/>
              </a:spcBef>
              <a:spcAft>
                <a:spcPct val="0"/>
              </a:spcAft>
              <a:buClr>
                <a:srgbClr val="000066"/>
              </a:buClr>
              <a:buChar char="»"/>
              <a:defRPr sz="1000">
                <a:solidFill>
                  <a:schemeClr val="tx1"/>
                </a:solidFill>
                <a:latin typeface="+mn-lt"/>
              </a:defRPr>
            </a:lvl6pPr>
            <a:lvl7pPr marL="3068638" indent="-238125" algn="l" defTabSz="957263" rtl="0" eaLnBrk="1" fontAlgn="base" hangingPunct="1">
              <a:spcBef>
                <a:spcPct val="20000"/>
              </a:spcBef>
              <a:spcAft>
                <a:spcPct val="0"/>
              </a:spcAft>
              <a:buClr>
                <a:srgbClr val="000066"/>
              </a:buClr>
              <a:buChar char="»"/>
              <a:defRPr sz="1000">
                <a:solidFill>
                  <a:schemeClr val="tx1"/>
                </a:solidFill>
                <a:latin typeface="+mn-lt"/>
              </a:defRPr>
            </a:lvl7pPr>
            <a:lvl8pPr marL="3525838" indent="-238125" algn="l" defTabSz="957263" rtl="0" eaLnBrk="1" fontAlgn="base" hangingPunct="1">
              <a:spcBef>
                <a:spcPct val="20000"/>
              </a:spcBef>
              <a:spcAft>
                <a:spcPct val="0"/>
              </a:spcAft>
              <a:buClr>
                <a:srgbClr val="000066"/>
              </a:buClr>
              <a:buChar char="»"/>
              <a:defRPr sz="1000">
                <a:solidFill>
                  <a:schemeClr val="tx1"/>
                </a:solidFill>
                <a:latin typeface="+mn-lt"/>
              </a:defRPr>
            </a:lvl8pPr>
            <a:lvl9pPr marL="3983038" indent="-238125" algn="l" defTabSz="957263" rtl="0" eaLnBrk="1" fontAlgn="base" hangingPunct="1">
              <a:spcBef>
                <a:spcPct val="20000"/>
              </a:spcBef>
              <a:spcAft>
                <a:spcPct val="0"/>
              </a:spcAft>
              <a:buClr>
                <a:srgbClr val="000066"/>
              </a:buClr>
              <a:buChar char="»"/>
              <a:defRPr sz="1000">
                <a:solidFill>
                  <a:schemeClr val="tx1"/>
                </a:solidFill>
                <a:latin typeface="+mn-lt"/>
              </a:defRPr>
            </a:lvl9pPr>
          </a:lstStyle>
          <a:p>
            <a:pPr marL="0" indent="0">
              <a:spcBef>
                <a:spcPts val="0"/>
              </a:spcBef>
              <a:spcAft>
                <a:spcPts val="0"/>
              </a:spcAft>
              <a:buClr>
                <a:schemeClr val="dk1"/>
              </a:buClr>
              <a:buSzPts val="1100"/>
              <a:buFont typeface="Wingdings" pitchFamily="2" charset="2"/>
              <a:buNone/>
            </a:pPr>
            <a:r>
              <a:rPr lang="en-US" b="1" kern="0" dirty="0">
                <a:solidFill>
                  <a:schemeClr val="dk1"/>
                </a:solidFill>
                <a:latin typeface="Cambria" panose="02040503050406030204" pitchFamily="18" charset="0"/>
                <a:ea typeface="Cambria" panose="02040503050406030204" pitchFamily="18" charset="0"/>
              </a:rPr>
              <a:t>Medium Exposure Risk </a:t>
            </a:r>
          </a:p>
          <a:p>
            <a:pPr marL="0" indent="0">
              <a:spcBef>
                <a:spcPts val="0"/>
              </a:spcBef>
              <a:spcAft>
                <a:spcPts val="0"/>
              </a:spcAft>
              <a:buFont typeface="Wingdings" pitchFamily="2" charset="2"/>
              <a:buNone/>
            </a:pPr>
            <a:r>
              <a:rPr lang="en-US" kern="0" dirty="0">
                <a:solidFill>
                  <a:schemeClr val="dk1"/>
                </a:solidFill>
                <a:latin typeface="Cambria" panose="02040503050406030204" pitchFamily="18" charset="0"/>
                <a:ea typeface="Cambria" panose="02040503050406030204" pitchFamily="18" charset="0"/>
              </a:rPr>
              <a:t>Medium exposure risk jobs include those that require frequent and/or close contact with (i.e., within 6 feet of) people who may be infected with COVID-19, but who are not known or suspected COVID-19 patients. In areas without ongoing community transmission, workers in this risk group may have frequent contact with travelers who may return from international locations with widespread COVID-19 transmission. In areas where there is ongoing community transmission, workers in this category may have contact with the general public (e.g., schools, high-population-density work environments, some high-volume retail settings).</a:t>
            </a:r>
          </a:p>
          <a:p>
            <a:pPr marL="0" indent="0">
              <a:spcBef>
                <a:spcPts val="0"/>
              </a:spcBef>
              <a:spcAft>
                <a:spcPts val="0"/>
              </a:spcAft>
              <a:buFont typeface="Wingdings" pitchFamily="2" charset="2"/>
              <a:buNone/>
            </a:pPr>
            <a:endParaRPr lang="en-US" kern="0" dirty="0">
              <a:solidFill>
                <a:schemeClr val="dk1"/>
              </a:solidFill>
              <a:latin typeface="Cambria" panose="02040503050406030204" pitchFamily="18" charset="0"/>
              <a:ea typeface="Cambria" panose="02040503050406030204" pitchFamily="18" charset="0"/>
            </a:endParaRPr>
          </a:p>
          <a:p>
            <a:pPr marL="0" indent="0">
              <a:spcBef>
                <a:spcPts val="0"/>
              </a:spcBef>
              <a:spcAft>
                <a:spcPts val="0"/>
              </a:spcAft>
              <a:buNone/>
            </a:pPr>
            <a:r>
              <a:rPr lang="en-US" b="1" kern="0" dirty="0">
                <a:solidFill>
                  <a:schemeClr val="dk1"/>
                </a:solidFill>
                <a:latin typeface="Cambria" panose="02040503050406030204" pitchFamily="18" charset="0"/>
                <a:ea typeface="Cambria" panose="02040503050406030204" pitchFamily="18" charset="0"/>
              </a:rPr>
              <a:t>Lower Exposure Risk (Caution) </a:t>
            </a:r>
          </a:p>
          <a:p>
            <a:pPr marL="0" indent="0">
              <a:spcBef>
                <a:spcPts val="0"/>
              </a:spcBef>
              <a:spcAft>
                <a:spcPts val="0"/>
              </a:spcAft>
              <a:buNone/>
            </a:pPr>
            <a:r>
              <a:rPr lang="en-US" kern="0" dirty="0">
                <a:solidFill>
                  <a:schemeClr val="dk1"/>
                </a:solidFill>
                <a:latin typeface="Cambria" panose="02040503050406030204" pitchFamily="18" charset="0"/>
                <a:ea typeface="Cambria" panose="02040503050406030204" pitchFamily="18" charset="0"/>
              </a:rPr>
              <a:t>Lower exposure risk (caution) jobs are those that do not require contact with people known to be, or suspected of being, infected with COVID-19 nor frequent close contact with (i.e., within 6 feet of) the general public. Workers in this category have minimal occupational contact with the public and other coworkers.</a:t>
            </a:r>
          </a:p>
          <a:p>
            <a:pPr marL="0" indent="0">
              <a:spcBef>
                <a:spcPts val="0"/>
              </a:spcBef>
              <a:spcAft>
                <a:spcPts val="0"/>
              </a:spcAft>
              <a:buFont typeface="Wingdings" pitchFamily="2" charset="2"/>
              <a:buNone/>
            </a:pPr>
            <a:endParaRPr lang="en-US" kern="0" dirty="0">
              <a:solidFill>
                <a:schemeClr val="dk1"/>
              </a:solidFill>
              <a:latin typeface="Cambria" panose="02040503050406030204" pitchFamily="18" charset="0"/>
              <a:ea typeface="Cambria" panose="02040503050406030204" pitchFamily="18" charset="0"/>
            </a:endParaRPr>
          </a:p>
          <a:p>
            <a:endParaRPr lang="en-US" kern="0" dirty="0">
              <a:latin typeface="Cambria" panose="02040503050406030204" pitchFamily="18" charset="0"/>
              <a:ea typeface="Cambria" panose="02040503050406030204" pitchFamily="18" charset="0"/>
            </a:endParaRPr>
          </a:p>
        </p:txBody>
      </p:sp>
      <p:cxnSp>
        <p:nvCxnSpPr>
          <p:cNvPr id="7" name="Straight Arrow Connector 6"/>
          <p:cNvCxnSpPr/>
          <p:nvPr/>
        </p:nvCxnSpPr>
        <p:spPr bwMode="auto">
          <a:xfrm flipH="1">
            <a:off x="6105129" y="5085184"/>
            <a:ext cx="792087" cy="216024"/>
          </a:xfrm>
          <a:prstGeom prst="straightConnector1">
            <a:avLst/>
          </a:prstGeom>
          <a:solidFill>
            <a:schemeClr val="accent1"/>
          </a:solidFill>
          <a:ln w="2857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Box 10"/>
          <p:cNvSpPr txBox="1"/>
          <p:nvPr/>
        </p:nvSpPr>
        <p:spPr>
          <a:xfrm>
            <a:off x="6897216" y="4931295"/>
            <a:ext cx="2063386" cy="307777"/>
          </a:xfrm>
          <a:prstGeom prst="rect">
            <a:avLst/>
          </a:prstGeom>
          <a:noFill/>
          <a:ln>
            <a:solidFill>
              <a:schemeClr val="accent2"/>
            </a:solidFill>
          </a:ln>
        </p:spPr>
        <p:txBody>
          <a:bodyPr wrap="none" rtlCol="0">
            <a:spAutoFit/>
          </a:bodyPr>
          <a:lstStyle/>
          <a:p>
            <a:pPr algn="ctr"/>
            <a:r>
              <a:rPr lang="en-US" b="1" dirty="0" err="1">
                <a:solidFill>
                  <a:schemeClr val="accent2"/>
                </a:solidFill>
              </a:rPr>
              <a:t>Strattec</a:t>
            </a:r>
            <a:r>
              <a:rPr lang="en-US" b="1" dirty="0">
                <a:solidFill>
                  <a:schemeClr val="accent2"/>
                </a:solidFill>
              </a:rPr>
              <a:t> Classification</a:t>
            </a:r>
          </a:p>
        </p:txBody>
      </p:sp>
    </p:spTree>
    <p:extLst>
      <p:ext uri="{BB962C8B-B14F-4D97-AF65-F5344CB8AC3E}">
        <p14:creationId xmlns:p14="http://schemas.microsoft.com/office/powerpoint/2010/main" val="27283525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92696"/>
            <a:ext cx="9649072" cy="5616624"/>
          </a:xfrm>
        </p:spPr>
        <p:txBody>
          <a:bodyPr/>
          <a:lstStyle/>
          <a:p>
            <a:pPr marL="0" lvl="0" indent="0">
              <a:lnSpc>
                <a:spcPct val="115000"/>
              </a:lnSpc>
              <a:spcBef>
                <a:spcPts val="0"/>
              </a:spcBef>
              <a:spcAft>
                <a:spcPts val="0"/>
              </a:spcAft>
              <a:buClrTx/>
              <a:buNone/>
            </a:pPr>
            <a:r>
              <a:rPr lang="en-US" sz="1600" b="1" u="sng" dirty="0">
                <a:solidFill>
                  <a:schemeClr val="dk1"/>
                </a:solidFill>
                <a:latin typeface="Cambria" panose="02040503050406030204" pitchFamily="18" charset="0"/>
                <a:ea typeface="Cambria" panose="02040503050406030204" pitchFamily="18" charset="0"/>
              </a:rPr>
              <a:t>What to Do to Protect Workers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For workers who do not have frequent contact with the general public, employers should follow OSHA guidance for “Steps All Employers Can Take to Reduce Workers’ Risk of Exposure to SARS-CoV-2”.</a:t>
            </a:r>
          </a:p>
          <a:p>
            <a:pPr>
              <a:lnSpc>
                <a:spcPct val="115000"/>
              </a:lnSpc>
              <a:spcBef>
                <a:spcPts val="0"/>
              </a:spcBef>
              <a:spcAft>
                <a:spcPts val="0"/>
              </a:spcAft>
              <a:buClrTx/>
              <a:buFont typeface="Arial" panose="020B0604020202020204" pitchFamily="34" charset="0"/>
              <a:buChar char="•"/>
            </a:pPr>
            <a:endParaRPr lang="en-US" sz="1600" dirty="0">
              <a:solidFill>
                <a:schemeClr val="dk1"/>
              </a:solidFill>
              <a:latin typeface="Cambria" panose="02040503050406030204" pitchFamily="18" charset="0"/>
              <a:ea typeface="Cambria" panose="02040503050406030204" pitchFamily="18" charset="0"/>
              <a:cs typeface="Times New Roman"/>
            </a:endParaRPr>
          </a:p>
          <a:p>
            <a:pPr marL="0" indent="0">
              <a:lnSpc>
                <a:spcPct val="115000"/>
              </a:lnSpc>
              <a:spcBef>
                <a:spcPts val="0"/>
              </a:spcBef>
              <a:spcAft>
                <a:spcPts val="0"/>
              </a:spcAft>
              <a:buClrTx/>
              <a:buNone/>
            </a:pPr>
            <a:r>
              <a:rPr lang="en-US" sz="1600" b="1" u="sng" dirty="0">
                <a:latin typeface="Cambria" pitchFamily="18" charset="0"/>
                <a:ea typeface="Cambria" pitchFamily="18" charset="0"/>
                <a:cs typeface="Times New Roman"/>
              </a:rPr>
              <a:t>Engineering Controls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Additional engineering controls are not recommended for workers in the lower exposure risk group. Employers should ensure that engineering controls, if any, used to protect workers from other job hazards continue to function as intended.</a:t>
            </a:r>
          </a:p>
          <a:p>
            <a:pPr>
              <a:lnSpc>
                <a:spcPct val="115000"/>
              </a:lnSpc>
              <a:spcBef>
                <a:spcPts val="0"/>
              </a:spcBef>
              <a:spcAft>
                <a:spcPts val="0"/>
              </a:spcAft>
              <a:buClrTx/>
              <a:buFont typeface="Arial" panose="020B0604020202020204" pitchFamily="34" charset="0"/>
              <a:buChar char="•"/>
            </a:pPr>
            <a:endParaRPr lang="en-US" sz="1600" dirty="0">
              <a:latin typeface="Cambria" pitchFamily="18" charset="0"/>
              <a:ea typeface="Cambria" pitchFamily="18" charset="0"/>
              <a:cs typeface="Times New Roman"/>
            </a:endParaRPr>
          </a:p>
          <a:p>
            <a:pPr marL="0" indent="0">
              <a:lnSpc>
                <a:spcPct val="115000"/>
              </a:lnSpc>
              <a:spcBef>
                <a:spcPts val="0"/>
              </a:spcBef>
              <a:spcAft>
                <a:spcPts val="0"/>
              </a:spcAft>
              <a:buClrTx/>
              <a:buNone/>
            </a:pPr>
            <a:r>
              <a:rPr lang="en-US" sz="1600" b="1" u="sng" dirty="0">
                <a:latin typeface="Cambria" pitchFamily="18" charset="0"/>
                <a:ea typeface="Cambria" pitchFamily="18" charset="0"/>
                <a:cs typeface="Times New Roman"/>
              </a:rPr>
              <a:t>Administrative Controls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Monitor public health communications about COVID-19 recommendations and ensure that workers have access to that information. Frequently check the CDC COVID-19 website: www.cdc.gov/coronavirus/2019-ncov.</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Collaborate with workers to designate effective means of communicating important COVID-19 information.</a:t>
            </a:r>
          </a:p>
          <a:p>
            <a:pPr>
              <a:lnSpc>
                <a:spcPct val="115000"/>
              </a:lnSpc>
              <a:spcBef>
                <a:spcPts val="0"/>
              </a:spcBef>
              <a:spcAft>
                <a:spcPts val="0"/>
              </a:spcAft>
              <a:buClrTx/>
              <a:buFont typeface="Arial" panose="020B0604020202020204" pitchFamily="34" charset="0"/>
              <a:buChar char="•"/>
            </a:pPr>
            <a:endParaRPr lang="en-US" sz="1600" dirty="0">
              <a:latin typeface="Cambria" pitchFamily="18" charset="0"/>
              <a:ea typeface="Cambria" pitchFamily="18" charset="0"/>
              <a:cs typeface="Times New Roman"/>
            </a:endParaRPr>
          </a:p>
          <a:p>
            <a:pPr marL="0" indent="0">
              <a:lnSpc>
                <a:spcPct val="115000"/>
              </a:lnSpc>
              <a:spcBef>
                <a:spcPts val="0"/>
              </a:spcBef>
              <a:spcAft>
                <a:spcPts val="0"/>
              </a:spcAft>
              <a:buClrTx/>
              <a:buNone/>
            </a:pPr>
            <a:r>
              <a:rPr lang="en-US" sz="1600" b="1" u="sng" dirty="0">
                <a:latin typeface="Cambria" pitchFamily="18" charset="0"/>
                <a:ea typeface="Cambria" pitchFamily="18" charset="0"/>
                <a:cs typeface="Times New Roman"/>
              </a:rPr>
              <a:t>Personal Protective Equipment</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Additional PPE is not recommended for workers in the lower exposure risk group. Workers should continue to use the PPE, if any, that they would ordinarily use for other job tasks.</a:t>
            </a: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OSHA Guidelines – Low Risk (Caution) Classification</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27718555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92696"/>
            <a:ext cx="9649072" cy="5616624"/>
          </a:xfrm>
        </p:spPr>
        <p:txBody>
          <a:bodyPr/>
          <a:lstStyle/>
          <a:p>
            <a:pPr marL="0" lvl="0" indent="0">
              <a:lnSpc>
                <a:spcPct val="115000"/>
              </a:lnSpc>
              <a:spcBef>
                <a:spcPts val="0"/>
              </a:spcBef>
              <a:spcAft>
                <a:spcPts val="0"/>
              </a:spcAft>
              <a:buClrTx/>
              <a:buNone/>
            </a:pPr>
            <a:r>
              <a:rPr lang="en-US" sz="1600" b="1" u="sng" dirty="0">
                <a:solidFill>
                  <a:schemeClr val="dk1"/>
                </a:solidFill>
                <a:latin typeface="Cambria" panose="02040503050406030204" pitchFamily="18" charset="0"/>
                <a:ea typeface="Cambria" panose="02040503050406030204" pitchFamily="18" charset="0"/>
              </a:rPr>
              <a:t>Controls Already Implemented:</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Enhanced cleaning/disinfection procedures.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Social distancing/limiting group sizes.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Visitor signed health self assessments reviewed by our security team.</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Building access limitations put in place to eliminate bypassing of security team/health assessments.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Requirements of associates to report illness &amp; stay home if they are sick without attendance points.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Voluntary layoffs allowing any associates that may be high risk or uncomfortable to stay at home.</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Requiring non-essential associates to work from home if possible.</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Processes for quarantining potentially infected areas &amp; associates if someone is suspected of the virus.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Review of all work areas to ensure minimum distances are maintained.</a:t>
            </a:r>
          </a:p>
          <a:p>
            <a:pPr>
              <a:lnSpc>
                <a:spcPct val="115000"/>
              </a:lnSpc>
              <a:spcBef>
                <a:spcPts val="0"/>
              </a:spcBef>
              <a:spcAft>
                <a:spcPts val="0"/>
              </a:spcAft>
              <a:buClrTx/>
              <a:buFont typeface="Arial" panose="020B0604020202020204" pitchFamily="34" charset="0"/>
              <a:buChar char="•"/>
            </a:pPr>
            <a:endParaRPr lang="en-US" sz="1600" dirty="0">
              <a:solidFill>
                <a:schemeClr val="dk1"/>
              </a:solidFill>
              <a:latin typeface="Cambria" panose="02040503050406030204" pitchFamily="18" charset="0"/>
              <a:ea typeface="Cambria" panose="02040503050406030204" pitchFamily="18" charset="0"/>
              <a:cs typeface="Times New Roman"/>
            </a:endParaRPr>
          </a:p>
          <a:p>
            <a:pPr marL="0" indent="0">
              <a:lnSpc>
                <a:spcPct val="115000"/>
              </a:lnSpc>
              <a:spcBef>
                <a:spcPts val="0"/>
              </a:spcBef>
              <a:spcAft>
                <a:spcPts val="0"/>
              </a:spcAft>
              <a:buClrTx/>
              <a:buNone/>
            </a:pPr>
            <a:r>
              <a:rPr lang="en-US" sz="1600" b="1" u="sng" dirty="0">
                <a:latin typeface="Cambria" pitchFamily="18" charset="0"/>
                <a:ea typeface="Cambria" pitchFamily="18" charset="0"/>
                <a:cs typeface="Times New Roman"/>
              </a:rPr>
              <a:t>Additional Controls In-Process: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Distribution of cloth face coverings/masks to each Milwaukee associate provided by </a:t>
            </a:r>
            <a:r>
              <a:rPr lang="en-US" sz="1600" dirty="0" err="1">
                <a:latin typeface="Cambria" pitchFamily="18" charset="0"/>
                <a:ea typeface="Cambria" pitchFamily="18" charset="0"/>
                <a:cs typeface="Times New Roman"/>
              </a:rPr>
              <a:t>Strattec</a:t>
            </a:r>
            <a:r>
              <a:rPr lang="en-US" sz="1600" dirty="0">
                <a:latin typeface="Cambria" pitchFamily="18" charset="0"/>
                <a:ea typeface="Cambria" pitchFamily="18" charset="0"/>
                <a:cs typeface="Times New Roman"/>
              </a:rPr>
              <a:t>.</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All associate temperature screenings using an infrared camera near security office entrance.</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All associate signed health self assessments each day reviewed and retained by supervisory team.</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Special handling of incoming packages per OSHA guidelines.</a:t>
            </a:r>
          </a:p>
          <a:p>
            <a:pPr>
              <a:lnSpc>
                <a:spcPct val="115000"/>
              </a:lnSpc>
              <a:spcBef>
                <a:spcPts val="0"/>
              </a:spcBef>
              <a:spcAft>
                <a:spcPts val="0"/>
              </a:spcAft>
              <a:buClrTx/>
              <a:buFont typeface="Arial" panose="020B0604020202020204" pitchFamily="34" charset="0"/>
              <a:buChar char="•"/>
            </a:pPr>
            <a:endParaRPr lang="en-US" sz="1600" dirty="0">
              <a:latin typeface="Cambria" pitchFamily="18" charset="0"/>
              <a:ea typeface="Cambria" pitchFamily="18" charset="0"/>
              <a:cs typeface="Times New Roman"/>
            </a:endParaRP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38230850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92696"/>
            <a:ext cx="9649072" cy="5616624"/>
          </a:xfrm>
        </p:spPr>
        <p:txBody>
          <a:bodyPr/>
          <a:lstStyle/>
          <a:p>
            <a:pPr marL="0" lvl="0" indent="0">
              <a:lnSpc>
                <a:spcPct val="115000"/>
              </a:lnSpc>
              <a:spcBef>
                <a:spcPts val="0"/>
              </a:spcBef>
              <a:spcAft>
                <a:spcPts val="0"/>
              </a:spcAft>
              <a:buClrTx/>
              <a:buNone/>
            </a:pPr>
            <a:r>
              <a:rPr lang="en-US" sz="1600" b="1" u="sng" dirty="0">
                <a:solidFill>
                  <a:schemeClr val="dk1"/>
                </a:solidFill>
                <a:latin typeface="Cambria" panose="02040503050406030204" pitchFamily="18" charset="0"/>
                <a:ea typeface="Cambria" panose="02040503050406030204" pitchFamily="18" charset="0"/>
              </a:rPr>
              <a:t>Personal Protective Equipment (PPE)</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Normal PPE is still required for entire manufacturing areas including safety glasses, hearing protection, closed-toe shoes, et.</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It is highly recommended and encouraged for all associates to wear protective face coverings.</a:t>
            </a:r>
          </a:p>
          <a:p>
            <a:pPr>
              <a:lnSpc>
                <a:spcPct val="115000"/>
              </a:lnSpc>
              <a:spcBef>
                <a:spcPts val="0"/>
              </a:spcBef>
              <a:spcAft>
                <a:spcPts val="0"/>
              </a:spcAft>
              <a:buClrTx/>
              <a:buFont typeface="Arial" panose="020B0604020202020204" pitchFamily="34" charset="0"/>
              <a:buChar char="•"/>
            </a:pPr>
            <a:r>
              <a:rPr lang="en-US" sz="1600" dirty="0">
                <a:solidFill>
                  <a:schemeClr val="dk1"/>
                </a:solidFill>
                <a:latin typeface="Cambria" panose="02040503050406030204" pitchFamily="18" charset="0"/>
                <a:ea typeface="Cambria" panose="02040503050406030204" pitchFamily="18" charset="0"/>
              </a:rPr>
              <a:t>In situations where direct contact with individuals or surfaces is probable, PPE for handling blood borne pathogens should be utilized which includes face coverings, safety glasses, Tyvek suit and rubber gloves.</a:t>
            </a: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cs typeface="Times New Roman"/>
            </a:endParaRPr>
          </a:p>
          <a:p>
            <a:pPr marL="0" indent="0">
              <a:lnSpc>
                <a:spcPct val="115000"/>
              </a:lnSpc>
              <a:spcBef>
                <a:spcPts val="0"/>
              </a:spcBef>
              <a:spcAft>
                <a:spcPts val="0"/>
              </a:spcAft>
              <a:buClrTx/>
              <a:buNone/>
            </a:pPr>
            <a:r>
              <a:rPr lang="en-US" sz="1600" b="1" u="sng" dirty="0">
                <a:latin typeface="Cambria" pitchFamily="18" charset="0"/>
                <a:ea typeface="Cambria" pitchFamily="18" charset="0"/>
                <a:cs typeface="Times New Roman"/>
              </a:rPr>
              <a:t>Additional Considerations: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Continue to work safely and maintain safe distances of greater than 6 feet from other associates.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Remember that a mask is not a replacement for safe distancing guidelines. </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Regardless if you wear a mask or not, you must adhere to safe distancing guidelines. </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Be extremely diligent about washing hands frequently with soap and water, and not touching your face. </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Stay home if they are sick! Avoid others if they appear sick.</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Adhere to respiratory etiquette – Cover all coughs and sneezes!</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Do not allow others to use your phone, desk, or other work tools and equipment, whenever possible.</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Maintain regular housekeeping practices, including routine cleaning and disinfecting of your work surfaces/equipment and other elements of the work environment in which you may contact.</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Avoid touching unnecessary surfaces as much as possible.</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Minimize in-person meetings to 5 people if possible, and maintain safe distance during entire meeting.</a:t>
            </a:r>
          </a:p>
          <a:p>
            <a:pPr>
              <a:lnSpc>
                <a:spcPct val="115000"/>
              </a:lnSpc>
              <a:spcBef>
                <a:spcPts val="0"/>
              </a:spcBef>
              <a:spcAft>
                <a:spcPts val="0"/>
              </a:spcAft>
              <a:buClrTx/>
              <a:buFont typeface="Arial" panose="020B0604020202020204" pitchFamily="34" charset="0"/>
              <a:buChar char="•"/>
            </a:pPr>
            <a:r>
              <a:rPr lang="en-US" sz="1600" dirty="0">
                <a:latin typeface="Cambria" pitchFamily="18" charset="0"/>
                <a:ea typeface="Cambria" pitchFamily="18" charset="0"/>
                <a:cs typeface="Times New Roman"/>
              </a:rPr>
              <a:t>Do NOT shake hands, hold hands, hug or make direct contact with any other associates.</a:t>
            </a:r>
          </a:p>
          <a:p>
            <a:pPr>
              <a:lnSpc>
                <a:spcPct val="115000"/>
              </a:lnSpc>
              <a:spcBef>
                <a:spcPts val="0"/>
              </a:spcBef>
              <a:spcAft>
                <a:spcPts val="0"/>
              </a:spcAft>
              <a:buClrTx/>
              <a:buFont typeface="Arial" panose="020B0604020202020204" pitchFamily="34" charset="0"/>
              <a:buChar char="•"/>
            </a:pPr>
            <a:endParaRPr lang="en-US" sz="1600" dirty="0">
              <a:latin typeface="Cambria" pitchFamily="18" charset="0"/>
              <a:ea typeface="Cambria" pitchFamily="18" charset="0"/>
              <a:cs typeface="Times New Roman"/>
            </a:endParaRP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32489670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472" y="620688"/>
            <a:ext cx="9649072" cy="5688632"/>
          </a:xfrm>
        </p:spPr>
        <p:txBody>
          <a:bodyPr/>
          <a:lstStyle/>
          <a:p>
            <a:pPr marL="0" lvl="0" indent="0">
              <a:lnSpc>
                <a:spcPct val="115000"/>
              </a:lnSpc>
              <a:spcBef>
                <a:spcPts val="0"/>
              </a:spcBef>
              <a:spcAft>
                <a:spcPts val="0"/>
              </a:spcAft>
              <a:buClrTx/>
              <a:buNone/>
            </a:pPr>
            <a:r>
              <a:rPr lang="en-US" sz="1400" b="1" u="sng" dirty="0">
                <a:solidFill>
                  <a:schemeClr val="dk1"/>
                </a:solidFill>
                <a:latin typeface="Cambria" panose="02040503050406030204" pitchFamily="18" charset="0"/>
                <a:ea typeface="Cambria" panose="02040503050406030204" pitchFamily="18" charset="0"/>
              </a:rPr>
              <a:t>Temperature Screening:</a:t>
            </a: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marL="0" indent="0">
              <a:spcBef>
                <a:spcPts val="0"/>
              </a:spcBef>
              <a:spcAft>
                <a:spcPts val="0"/>
              </a:spcAft>
              <a:buClr>
                <a:schemeClr val="dk1"/>
              </a:buClr>
              <a:buSzPts val="1100"/>
              <a:buNone/>
            </a:pPr>
            <a:r>
              <a:rPr lang="en-US" sz="1400" dirty="0" err="1">
                <a:solidFill>
                  <a:schemeClr val="dk1"/>
                </a:solidFill>
                <a:latin typeface="Cambria" panose="02040503050406030204" pitchFamily="18" charset="0"/>
                <a:ea typeface="Cambria" panose="02040503050406030204" pitchFamily="18" charset="0"/>
              </a:rPr>
              <a:t>Strattec</a:t>
            </a:r>
            <a:r>
              <a:rPr lang="en-US" sz="1400" dirty="0">
                <a:solidFill>
                  <a:schemeClr val="dk1"/>
                </a:solidFill>
                <a:latin typeface="Cambria" panose="02040503050406030204" pitchFamily="18" charset="0"/>
                <a:ea typeface="Cambria" panose="02040503050406030204" pitchFamily="18" charset="0"/>
              </a:rPr>
              <a:t> has purchased an infrared camera which measures temperatures. Due to high demand, we are expecting it to arrive in early June, at which point, we will implement specific procedures for this process.</a:t>
            </a: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marL="863600" lvl="1" indent="-285750">
              <a:spcBef>
                <a:spcPts val="0"/>
              </a:spcBef>
              <a:spcAft>
                <a:spcPts val="0"/>
              </a:spcAft>
              <a:buClr>
                <a:schemeClr val="dk1"/>
              </a:buClr>
              <a:buSzPts val="1100"/>
              <a:buFont typeface="Arial" panose="020B0604020202020204" pitchFamily="34" charset="0"/>
              <a:buChar char="•"/>
            </a:pPr>
            <a:endParaRPr lang="en-US" sz="12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marL="0" lvl="0" indent="0">
              <a:lnSpc>
                <a:spcPct val="115000"/>
              </a:lnSpc>
              <a:spcBef>
                <a:spcPts val="0"/>
              </a:spcBef>
              <a:spcAft>
                <a:spcPts val="0"/>
              </a:spcAft>
              <a:buClrTx/>
              <a:buNone/>
            </a:pPr>
            <a:r>
              <a:rPr lang="en-US" sz="1400" b="1" u="sng" dirty="0">
                <a:solidFill>
                  <a:schemeClr val="dk1"/>
                </a:solidFill>
                <a:latin typeface="Cambria" panose="02040503050406030204" pitchFamily="18" charset="0"/>
                <a:ea typeface="Cambria" panose="02040503050406030204" pitchFamily="18" charset="0"/>
              </a:rPr>
              <a:t>Health Self Assessment Questions:</a:t>
            </a: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Self-assessments must be completed before starting work and turned into direct supervisor after punch in.</a:t>
            </a: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If an associate refuses to complete the self assessment, the company will ask the employee to leave the job, obtain and provide medical clearance before returning to the company's premises.</a:t>
            </a: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Identify any close contact with a confirmed or suspected case of COVID-19.</a:t>
            </a: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Notify of any travel outside of the state in the last 14 days.</a:t>
            </a: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Disclose any of the following symptoms:</a:t>
            </a:r>
          </a:p>
          <a:p>
            <a:pPr marL="863600" lvl="1" indent="-285750">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Fever above 100F</a:t>
            </a:r>
          </a:p>
          <a:p>
            <a:pPr marL="863600" lvl="1" indent="-285750">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Shortness of breath or difficulty breathing</a:t>
            </a:r>
          </a:p>
          <a:p>
            <a:pPr marL="863600" lvl="1" indent="-285750">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Dry cough or sore throat</a:t>
            </a:r>
          </a:p>
          <a:p>
            <a:pPr marL="863600" lvl="1" indent="-285750">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Loss of taste or smell</a:t>
            </a:r>
          </a:p>
          <a:p>
            <a:pPr marL="863600" lvl="1" indent="-285750">
              <a:spcBef>
                <a:spcPts val="0"/>
              </a:spcBef>
              <a:spcAft>
                <a:spcPts val="0"/>
              </a:spcAft>
              <a:buClr>
                <a:schemeClr val="dk1"/>
              </a:buClr>
              <a:buSzPts val="1100"/>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marL="0" lvl="0" indent="0">
              <a:lnSpc>
                <a:spcPct val="115000"/>
              </a:lnSpc>
              <a:spcBef>
                <a:spcPts val="0"/>
              </a:spcBef>
              <a:spcAft>
                <a:spcPts val="0"/>
              </a:spcAft>
              <a:buClrTx/>
              <a:buNone/>
            </a:pPr>
            <a:r>
              <a:rPr lang="en-US" sz="1400" b="1" u="sng" dirty="0">
                <a:solidFill>
                  <a:schemeClr val="dk1"/>
                </a:solidFill>
                <a:latin typeface="Cambria" panose="02040503050406030204" pitchFamily="18" charset="0"/>
                <a:ea typeface="Cambria" panose="02040503050406030204" pitchFamily="18" charset="0"/>
              </a:rPr>
              <a:t>Daily Health Assessment Observational Tours:</a:t>
            </a: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a:spcBef>
                <a:spcPts val="0"/>
              </a:spcBef>
              <a:spcAft>
                <a:spcPts val="0"/>
              </a:spcAft>
              <a:buClr>
                <a:schemeClr val="dk1"/>
              </a:buClr>
              <a:buSzPts val="1100"/>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Supervisors and EH&amp;S team to conduct health assessment tours during the day checking for:</a:t>
            </a:r>
          </a:p>
          <a:p>
            <a:pPr lvl="1">
              <a:spcBef>
                <a:spcPts val="0"/>
              </a:spcBef>
              <a:spcAft>
                <a:spcPts val="0"/>
              </a:spcAft>
              <a:buClr>
                <a:schemeClr val="dk1"/>
              </a:buClr>
              <a:buSzPts val="1100"/>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Safe Distancing &amp; observing for obvious symptoms such as coughing, shortness of breath and proper use of PPE. </a:t>
            </a:r>
            <a:endParaRPr lang="en-US" sz="1400" dirty="0">
              <a:solidFill>
                <a:schemeClr val="dk1"/>
              </a:solidFill>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256" y="1532124"/>
            <a:ext cx="2234204" cy="146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560474"/>
            <a:ext cx="6984776" cy="136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198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548680"/>
            <a:ext cx="9649072" cy="5760640"/>
          </a:xfrm>
        </p:spPr>
        <p:txBody>
          <a:bodyPr/>
          <a:lstStyle/>
          <a:p>
            <a:pPr marL="0" lvl="0" indent="0">
              <a:lnSpc>
                <a:spcPct val="115000"/>
              </a:lnSpc>
              <a:spcBef>
                <a:spcPts val="0"/>
              </a:spcBef>
              <a:spcAft>
                <a:spcPts val="0"/>
              </a:spcAft>
              <a:buClrTx/>
              <a:buNone/>
            </a:pPr>
            <a:r>
              <a:rPr lang="en-US" sz="1400" b="1" u="sng" dirty="0">
                <a:solidFill>
                  <a:schemeClr val="dk1"/>
                </a:solidFill>
                <a:latin typeface="Cambria" panose="02040503050406030204" pitchFamily="18" charset="0"/>
                <a:ea typeface="Cambria" panose="02040503050406030204" pitchFamily="18" charset="0"/>
              </a:rPr>
              <a:t>Quarantine/Isolation Procedures:</a:t>
            </a:r>
          </a:p>
          <a:p>
            <a:pPr>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marL="342900" indent="-342900">
              <a:lnSpc>
                <a:spcPct val="115000"/>
              </a:lnSpc>
              <a:spcBef>
                <a:spcPts val="0"/>
              </a:spcBef>
              <a:spcAft>
                <a:spcPts val="0"/>
              </a:spcAft>
              <a:buClrTx/>
              <a:buFont typeface="+mj-lt"/>
              <a:buAutoNum type="arabicPeriod"/>
            </a:pPr>
            <a:r>
              <a:rPr lang="en-US" sz="1400" dirty="0">
                <a:solidFill>
                  <a:schemeClr val="dk1"/>
                </a:solidFill>
                <a:latin typeface="Cambria" panose="02040503050406030204" pitchFamily="18" charset="0"/>
                <a:ea typeface="Cambria" panose="02040503050406030204" pitchFamily="18" charset="0"/>
              </a:rPr>
              <a:t>Any employee with symptoms of COVID-19 should be escorted to the Medical office and immediately provided with a facemask and nitrile gloves</a:t>
            </a:r>
            <a:r>
              <a:rPr lang="en-US" sz="1400">
                <a:solidFill>
                  <a:schemeClr val="dk1"/>
                </a:solidFill>
                <a:latin typeface="Cambria" panose="02040503050406030204" pitchFamily="18" charset="0"/>
                <a:ea typeface="Cambria" panose="02040503050406030204" pitchFamily="18" charset="0"/>
              </a:rPr>
              <a:t>. </a:t>
            </a:r>
            <a:endParaRPr lang="en-US" sz="14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mj-lt"/>
              <a:buAutoNum type="arabicPeriod"/>
            </a:pPr>
            <a:endParaRPr lang="en-US" sz="8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mj-lt"/>
              <a:buAutoNum type="arabicPeriod"/>
            </a:pPr>
            <a:r>
              <a:rPr lang="en-US" sz="1400" dirty="0">
                <a:solidFill>
                  <a:schemeClr val="dk1"/>
                </a:solidFill>
                <a:latin typeface="Cambria" panose="02040503050406030204" pitchFamily="18" charset="0"/>
                <a:ea typeface="Cambria" panose="02040503050406030204" pitchFamily="18" charset="0"/>
              </a:rPr>
              <a:t>The First aid associate will wear face mask, Tyvek suit, nitrile gloves &amp; safety glasses prior to examining employee and completing the COVID-19 evaluation form. If suspected of COVID-19, First Aid will inform the associate’s direct supervisor and the quarantine will be logged/contacts can be traced by HR.</a:t>
            </a:r>
          </a:p>
          <a:p>
            <a:pPr>
              <a:lnSpc>
                <a:spcPct val="115000"/>
              </a:lnSpc>
              <a:spcBef>
                <a:spcPts val="0"/>
              </a:spcBef>
              <a:spcAft>
                <a:spcPts val="0"/>
              </a:spcAft>
              <a:buClrTx/>
              <a:buFont typeface="+mj-lt"/>
              <a:buAutoNum type="arabicPeriod"/>
            </a:pPr>
            <a:endParaRPr lang="en-US" sz="8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mj-lt"/>
              <a:buAutoNum type="arabicPeriod"/>
            </a:pPr>
            <a:r>
              <a:rPr lang="en-US" sz="1400" dirty="0">
                <a:solidFill>
                  <a:schemeClr val="dk1"/>
                </a:solidFill>
                <a:latin typeface="Cambria" panose="02040503050406030204" pitchFamily="18" charset="0"/>
                <a:ea typeface="Cambria" panose="02040503050406030204" pitchFamily="18" charset="0"/>
              </a:rPr>
              <a:t>Once in "quarantine" employees must remain outside the company for 12 days, or have a written release by a medical doctor. Human Resources will follow up with symptomatic employees before or during this period. </a:t>
            </a:r>
          </a:p>
          <a:p>
            <a:pPr>
              <a:lnSpc>
                <a:spcPct val="115000"/>
              </a:lnSpc>
              <a:spcBef>
                <a:spcPts val="0"/>
              </a:spcBef>
              <a:spcAft>
                <a:spcPts val="0"/>
              </a:spcAft>
              <a:buClrTx/>
              <a:buFont typeface="+mj-lt"/>
              <a:buAutoNum type="arabicPeriod"/>
            </a:pPr>
            <a:endParaRPr lang="en-US" sz="800" dirty="0">
              <a:solidFill>
                <a:schemeClr val="dk1"/>
              </a:solidFill>
              <a:latin typeface="Cambria" panose="02040503050406030204" pitchFamily="18" charset="0"/>
              <a:ea typeface="Cambria" panose="02040503050406030204" pitchFamily="18" charset="0"/>
            </a:endParaRPr>
          </a:p>
          <a:p>
            <a:pPr>
              <a:lnSpc>
                <a:spcPct val="115000"/>
              </a:lnSpc>
              <a:spcBef>
                <a:spcPts val="0"/>
              </a:spcBef>
              <a:spcAft>
                <a:spcPts val="0"/>
              </a:spcAft>
              <a:buClrTx/>
              <a:buFont typeface="+mj-lt"/>
              <a:buAutoNum type="arabicPeriod"/>
            </a:pPr>
            <a:r>
              <a:rPr lang="en-US" sz="1400" dirty="0">
                <a:solidFill>
                  <a:schemeClr val="dk1"/>
                </a:solidFill>
                <a:latin typeface="Cambria" panose="02040503050406030204" pitchFamily="18" charset="0"/>
                <a:ea typeface="Cambria" panose="02040503050406030204" pitchFamily="18" charset="0"/>
              </a:rPr>
              <a:t>The area supervisor must send the sick employee home or to the nearest Health Center: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If the infected person is well enough to drive their own vehicle, ask them to use it. Public transport should not be used.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If associate must be driven by company vehicle, ensure infected person always wears a face covering &amp; nitrile gloves. Driver must wear face covering &amp; nitrile gloves for entire trip including the return for proper disposal. After returning, clean/disinfect all surfaces, seats, dashboards, door handles, seat belts, et. Face covering, gloves and safety glasses must be worn while cleaning vehicle. </a:t>
            </a:r>
          </a:p>
          <a:p>
            <a:pPr lvl="1">
              <a:lnSpc>
                <a:spcPct val="115000"/>
              </a:lnSpc>
              <a:spcBef>
                <a:spcPts val="0"/>
              </a:spcBef>
              <a:spcAft>
                <a:spcPts val="0"/>
              </a:spcAft>
              <a:buClrTx/>
              <a:buFont typeface="Arial" panose="020B0604020202020204" pitchFamily="34" charset="0"/>
              <a:buChar char="•"/>
            </a:pPr>
            <a:endParaRPr lang="en-US" sz="800" dirty="0">
              <a:solidFill>
                <a:schemeClr val="dk1"/>
              </a:solidFill>
              <a:latin typeface="Cambria" panose="02040503050406030204" pitchFamily="18" charset="0"/>
              <a:ea typeface="Cambria" panose="02040503050406030204" pitchFamily="18" charset="0"/>
            </a:endParaRPr>
          </a:p>
          <a:p>
            <a:pPr marL="342900" indent="-342900">
              <a:lnSpc>
                <a:spcPct val="115000"/>
              </a:lnSpc>
              <a:spcBef>
                <a:spcPts val="0"/>
              </a:spcBef>
              <a:spcAft>
                <a:spcPts val="0"/>
              </a:spcAft>
              <a:buClrTx/>
              <a:buFont typeface="+mj-lt"/>
              <a:buAutoNum type="arabicPeriod"/>
            </a:pPr>
            <a:r>
              <a:rPr lang="en-US" sz="1400" dirty="0">
                <a:solidFill>
                  <a:schemeClr val="dk1"/>
                </a:solidFill>
                <a:latin typeface="Cambria" panose="02040503050406030204" pitchFamily="18" charset="0"/>
                <a:ea typeface="Cambria" panose="02040503050406030204" pitchFamily="18" charset="0"/>
              </a:rPr>
              <a:t>Human Resources (HR), in coordination with the associates direct supervisor and EH&amp;S, must: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Identify people who may have come into prolonged close (&lt;6 feet &amp; &gt;15 minutes) contact with the suspected infected employee.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Notify associates, who may have been in contact with a suspected infected employee &amp; place them in self-quarantine for 12 days.</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Employees must have EH&amp;S and HR clearance to return to work.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Make sure that both the medical room and the suspect associates work areas are thoroughly cleaned/disinfected, along with all other common surfaces touched by the infected employee.</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Isolate the work area, using cones and “do not enter” tape.</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Clean machines, tools, and support equipment with bleach solution or 70% or &gt; alcohol.</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The cleaning team must wear face covering, nitrile gloves, Tyvek suit and safety glasses while conducting any cleaning.</a:t>
            </a: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20687336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20688"/>
            <a:ext cx="9649072" cy="5688632"/>
          </a:xfrm>
        </p:spPr>
        <p:txBody>
          <a:bodyPr/>
          <a:lstStyle/>
          <a:p>
            <a:pPr marL="0" lvl="0" indent="0">
              <a:lnSpc>
                <a:spcPct val="115000"/>
              </a:lnSpc>
              <a:spcBef>
                <a:spcPts val="0"/>
              </a:spcBef>
              <a:spcAft>
                <a:spcPts val="0"/>
              </a:spcAft>
              <a:buClrTx/>
              <a:buNone/>
            </a:pPr>
            <a:r>
              <a:rPr lang="en-US" sz="1400" b="1" u="sng" dirty="0">
                <a:solidFill>
                  <a:schemeClr val="dk1"/>
                </a:solidFill>
                <a:latin typeface="Cambria" panose="02040503050406030204" pitchFamily="18" charset="0"/>
                <a:ea typeface="Cambria" panose="02040503050406030204" pitchFamily="18" charset="0"/>
              </a:rPr>
              <a:t>Enhanced Cleaning/Disinfection Procedures:</a:t>
            </a:r>
          </a:p>
          <a:p>
            <a:pPr>
              <a:lnSpc>
                <a:spcPct val="115000"/>
              </a:lnSpc>
              <a:spcBef>
                <a:spcPts val="0"/>
              </a:spcBef>
              <a:spcAft>
                <a:spcPts val="0"/>
              </a:spcAft>
              <a:buClrTx/>
              <a:buFont typeface="Arial" panose="020B0604020202020204" pitchFamily="34" charset="0"/>
              <a:buChar char="•"/>
            </a:pPr>
            <a:endParaRPr lang="en-US" sz="1400" dirty="0">
              <a:solidFill>
                <a:schemeClr val="dk1"/>
              </a:solidFill>
              <a:latin typeface="Cambria" panose="02040503050406030204" pitchFamily="18" charset="0"/>
              <a:ea typeface="Cambria" panose="02040503050406030204" pitchFamily="18" charset="0"/>
            </a:endParaRPr>
          </a:p>
          <a:p>
            <a:pPr marL="0" indent="0">
              <a:lnSpc>
                <a:spcPct val="115000"/>
              </a:lnSpc>
              <a:spcBef>
                <a:spcPts val="0"/>
              </a:spcBef>
              <a:spcAft>
                <a:spcPts val="0"/>
              </a:spcAft>
              <a:buClrTx/>
              <a:buNone/>
            </a:pPr>
            <a:r>
              <a:rPr lang="en-US" sz="1400" u="sng" dirty="0">
                <a:solidFill>
                  <a:schemeClr val="dk1"/>
                </a:solidFill>
                <a:latin typeface="Cambria" panose="02040503050406030204" pitchFamily="18" charset="0"/>
                <a:ea typeface="Cambria" panose="02040503050406030204" pitchFamily="18" charset="0"/>
              </a:rPr>
              <a:t>General Procedure</a:t>
            </a:r>
          </a:p>
          <a:p>
            <a:pPr>
              <a:lnSpc>
                <a:spcPct val="115000"/>
              </a:lnSpc>
              <a:spcBef>
                <a:spcPts val="0"/>
              </a:spcBef>
              <a:spcAft>
                <a:spcPts val="0"/>
              </a:spcAft>
              <a:buClrTx/>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Daily disinfection of all common areas and surfaces such as conference room tables, doorknobs, light switches, handles, handrails, toilets, faucets, kitchenettes, and sinks.</a:t>
            </a:r>
          </a:p>
          <a:p>
            <a:pPr>
              <a:lnSpc>
                <a:spcPct val="115000"/>
              </a:lnSpc>
              <a:spcBef>
                <a:spcPts val="0"/>
              </a:spcBef>
              <a:spcAft>
                <a:spcPts val="0"/>
              </a:spcAft>
              <a:buClrTx/>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If surfaces are dirty they should be cleaned using a detergent or soap and water prior to disinfection.</a:t>
            </a:r>
          </a:p>
          <a:p>
            <a:pPr>
              <a:lnSpc>
                <a:spcPct val="115000"/>
              </a:lnSpc>
              <a:spcBef>
                <a:spcPts val="0"/>
              </a:spcBef>
              <a:spcAft>
                <a:spcPts val="0"/>
              </a:spcAft>
              <a:buClrTx/>
              <a:buFont typeface="Arial" panose="020B0604020202020204" pitchFamily="34" charset="0"/>
              <a:buChar char="•"/>
            </a:pPr>
            <a:r>
              <a:rPr lang="en-US" sz="1400" dirty="0">
                <a:solidFill>
                  <a:schemeClr val="dk1"/>
                </a:solidFill>
                <a:latin typeface="Cambria" panose="02040503050406030204" pitchFamily="18" charset="0"/>
                <a:ea typeface="Cambria" panose="02040503050406030204" pitchFamily="18" charset="0"/>
              </a:rPr>
              <a:t>Wear disposable gloves, face mask, Tyvek suit, and safety glasses for all tasks in the cleaning process.</a:t>
            </a:r>
          </a:p>
          <a:p>
            <a:pPr>
              <a:lnSpc>
                <a:spcPct val="115000"/>
              </a:lnSpc>
              <a:spcBef>
                <a:spcPts val="0"/>
              </a:spcBef>
              <a:spcAft>
                <a:spcPts val="0"/>
              </a:spcAft>
              <a:buClrTx/>
              <a:buFont typeface="Arial" panose="020B0604020202020204" pitchFamily="34" charset="0"/>
              <a:buChar char="•"/>
            </a:pPr>
            <a:endParaRPr lang="en-US" sz="1400" dirty="0">
              <a:solidFill>
                <a:schemeClr val="dk1"/>
              </a:solidFill>
              <a:latin typeface="Cambria" panose="02040503050406030204" pitchFamily="18" charset="0"/>
              <a:ea typeface="Cambria" panose="02040503050406030204" pitchFamily="18" charset="0"/>
            </a:endParaRPr>
          </a:p>
          <a:p>
            <a:pPr marL="0" indent="0">
              <a:lnSpc>
                <a:spcPct val="115000"/>
              </a:lnSpc>
              <a:spcBef>
                <a:spcPts val="0"/>
              </a:spcBef>
              <a:spcAft>
                <a:spcPts val="0"/>
              </a:spcAft>
              <a:buClrTx/>
              <a:buNone/>
            </a:pPr>
            <a:r>
              <a:rPr lang="en-US" sz="1400" u="sng" dirty="0">
                <a:solidFill>
                  <a:schemeClr val="dk1"/>
                </a:solidFill>
                <a:latin typeface="Cambria" panose="02040503050406030204" pitchFamily="18" charset="0"/>
                <a:ea typeface="Cambria" panose="02040503050406030204" pitchFamily="18" charset="0"/>
              </a:rPr>
              <a:t>70% or greater alcohol solution per CDC:</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Spray surfaces until saturated and wipe the area down while still wet.</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Spray surfaces again until saturated</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Allow everything to air dry for at least 1 hour</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Personal protective equipment and cleaning supplies to be disposed of after use. </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Do not use Alcohol solution on any touch screens,  use a soft cloth for screens and displays with only enough of the disinfecting agent as to not have liquid run down the screen during cleaning.</a:t>
            </a:r>
          </a:p>
          <a:p>
            <a:pPr lvl="1">
              <a:lnSpc>
                <a:spcPct val="115000"/>
              </a:lnSpc>
              <a:spcBef>
                <a:spcPts val="0"/>
              </a:spcBef>
              <a:spcAft>
                <a:spcPts val="0"/>
              </a:spcAft>
              <a:buClrTx/>
              <a:buFont typeface="Arial" panose="020B0604020202020204" pitchFamily="34" charset="0"/>
              <a:buChar char="•"/>
            </a:pPr>
            <a:endParaRPr lang="en-US" sz="1400" dirty="0">
              <a:solidFill>
                <a:schemeClr val="dk1"/>
              </a:solidFill>
              <a:latin typeface="Cambria" panose="02040503050406030204" pitchFamily="18" charset="0"/>
              <a:ea typeface="Cambria" panose="02040503050406030204" pitchFamily="18" charset="0"/>
            </a:endParaRPr>
          </a:p>
          <a:p>
            <a:pPr marL="0" indent="0">
              <a:lnSpc>
                <a:spcPct val="115000"/>
              </a:lnSpc>
              <a:spcBef>
                <a:spcPts val="0"/>
              </a:spcBef>
              <a:spcAft>
                <a:spcPts val="0"/>
              </a:spcAft>
              <a:buClrTx/>
              <a:buNone/>
            </a:pPr>
            <a:r>
              <a:rPr lang="en-US" sz="1400" u="sng" dirty="0">
                <a:solidFill>
                  <a:schemeClr val="dk1"/>
                </a:solidFill>
                <a:latin typeface="Cambria" panose="02040503050406030204" pitchFamily="18" charset="0"/>
                <a:ea typeface="Cambria" panose="02040503050406030204" pitchFamily="18" charset="0"/>
              </a:rPr>
              <a:t>Bleach solution (1/3 cup(2.68oz) per 1gallon of water) per CDC:</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Spray surfaces until saturated and let sit at least 1 minute</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Wipe the area down while still wet</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Allow everything to finish air drying for at least 3 hours</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Do not use bleach solution on any touch screens,  use a soft cloth for screens and displays with only enough of the disinfecting agent as to not have liquid run down the screen during cleaning.</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Dispose of all cleaning materials, and disposable PPE in a trash can</a:t>
            </a:r>
          </a:p>
          <a:p>
            <a:pPr lvl="1">
              <a:lnSpc>
                <a:spcPct val="115000"/>
              </a:lnSpc>
              <a:spcBef>
                <a:spcPts val="0"/>
              </a:spcBef>
              <a:spcAft>
                <a:spcPts val="0"/>
              </a:spcAft>
              <a:buClrTx/>
              <a:buFont typeface="Arial" panose="020B0604020202020204" pitchFamily="34" charset="0"/>
              <a:buChar char="•"/>
            </a:pPr>
            <a:r>
              <a:rPr lang="en-US" sz="1200" dirty="0">
                <a:solidFill>
                  <a:schemeClr val="dk1"/>
                </a:solidFill>
                <a:latin typeface="Cambria" panose="02040503050406030204" pitchFamily="18" charset="0"/>
                <a:ea typeface="Cambria" panose="02040503050406030204" pitchFamily="18" charset="0"/>
              </a:rPr>
              <a:t>Wash hands immediately after disposal on materials and PPE.</a:t>
            </a: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3104081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64" y="620688"/>
            <a:ext cx="9649072" cy="5688632"/>
          </a:xfrm>
        </p:spPr>
        <p:txBody>
          <a:bodyPr/>
          <a:lstStyle/>
          <a:p>
            <a:pPr marL="0" lvl="0" indent="0">
              <a:lnSpc>
                <a:spcPct val="115000"/>
              </a:lnSpc>
              <a:spcBef>
                <a:spcPts val="0"/>
              </a:spcBef>
              <a:spcAft>
                <a:spcPts val="0"/>
              </a:spcAft>
              <a:buClrTx/>
              <a:buNone/>
            </a:pPr>
            <a:r>
              <a:rPr lang="en-US" sz="1400" b="1" u="sng" dirty="0">
                <a:latin typeface="Cambria" panose="02040503050406030204" pitchFamily="18" charset="0"/>
                <a:ea typeface="Cambria" panose="02040503050406030204" pitchFamily="18" charset="0"/>
              </a:rPr>
              <a:t>Visitor/Contractor Procedures:</a:t>
            </a:r>
          </a:p>
          <a:p>
            <a:pPr>
              <a:lnSpc>
                <a:spcPct val="115000"/>
              </a:lnSpc>
              <a:spcBef>
                <a:spcPts val="0"/>
              </a:spcBef>
              <a:spcAft>
                <a:spcPts val="0"/>
              </a:spcAft>
              <a:buClrTx/>
              <a:buFont typeface="Arial" panose="020B0604020202020204" pitchFamily="34" charset="0"/>
              <a:buChar char="•"/>
            </a:pPr>
            <a:endParaRPr lang="en-US" sz="800" dirty="0">
              <a:latin typeface="Cambria" panose="02040503050406030204" pitchFamily="18" charset="0"/>
              <a:ea typeface="Cambria" panose="02040503050406030204" pitchFamily="18" charset="0"/>
            </a:endParaRPr>
          </a:p>
          <a:p>
            <a:pPr marL="0" lvl="0" indent="0">
              <a:spcBef>
                <a:spcPts val="0"/>
              </a:spcBef>
              <a:spcAft>
                <a:spcPts val="0"/>
              </a:spcAft>
              <a:buNone/>
            </a:pPr>
            <a:r>
              <a:rPr lang="en-US" sz="1400" dirty="0">
                <a:latin typeface="Cambria" panose="02040503050406030204" pitchFamily="18" charset="0"/>
                <a:ea typeface="Cambria" panose="02040503050406030204" pitchFamily="18" charset="0"/>
              </a:rPr>
              <a:t>Visitors and contractors must complete and turn in self assessment to security before they will be permitted into the facility.</a:t>
            </a:r>
          </a:p>
          <a:p>
            <a:pPr marL="0" lvl="0" indent="0">
              <a:spcBef>
                <a:spcPts val="0"/>
              </a:spcBef>
              <a:spcAft>
                <a:spcPts val="0"/>
              </a:spcAft>
              <a:buNone/>
            </a:pPr>
            <a:endParaRPr lang="en-US" sz="800" dirty="0">
              <a:latin typeface="Cambria" panose="02040503050406030204" pitchFamily="18" charset="0"/>
              <a:ea typeface="Cambria" panose="02040503050406030204" pitchFamily="18" charset="0"/>
            </a:endParaRPr>
          </a:p>
          <a:p>
            <a:pPr marL="0" indent="0">
              <a:spcBef>
                <a:spcPts val="0"/>
              </a:spcBef>
              <a:spcAft>
                <a:spcPts val="0"/>
              </a:spcAft>
              <a:buNone/>
            </a:pPr>
            <a:r>
              <a:rPr lang="en-US" sz="1400" dirty="0">
                <a:latin typeface="Cambria" panose="02040503050406030204" pitchFamily="18" charset="0"/>
                <a:ea typeface="Cambria" panose="02040503050406030204" pitchFamily="18" charset="0"/>
              </a:rPr>
              <a:t>Visitor/Contractor Personal Protective Equipment (PPE)</a:t>
            </a:r>
          </a:p>
          <a:p>
            <a:pPr marL="457200" lvl="0" indent="-298450">
              <a:spcBef>
                <a:spcPts val="0"/>
              </a:spcBef>
              <a:spcAft>
                <a:spcPts val="0"/>
              </a:spcAft>
              <a:buClr>
                <a:schemeClr val="dk1"/>
              </a:buClr>
              <a:buSzPts val="1100"/>
              <a:buFont typeface="Arial" panose="020B0604020202020204" pitchFamily="34" charset="0"/>
              <a:buChar char="•"/>
            </a:pPr>
            <a:r>
              <a:rPr lang="en-US" sz="1400" dirty="0">
                <a:latin typeface="Cambria" panose="02040503050406030204" pitchFamily="18" charset="0"/>
                <a:ea typeface="Cambria" panose="02040503050406030204" pitchFamily="18" charset="0"/>
              </a:rPr>
              <a:t>Safety glasses at all times if they enter the plant. </a:t>
            </a:r>
          </a:p>
          <a:p>
            <a:pPr marL="457200" lvl="0" indent="-298450">
              <a:spcBef>
                <a:spcPts val="0"/>
              </a:spcBef>
              <a:spcAft>
                <a:spcPts val="0"/>
              </a:spcAft>
              <a:buClr>
                <a:schemeClr val="dk1"/>
              </a:buClr>
              <a:buSzPts val="1100"/>
              <a:buFont typeface="Arial" panose="020B0604020202020204" pitchFamily="34" charset="0"/>
              <a:buChar char="•"/>
            </a:pPr>
            <a:r>
              <a:rPr lang="en-US" sz="1400" dirty="0">
                <a:latin typeface="Cambria" panose="02040503050406030204" pitchFamily="18" charset="0"/>
                <a:ea typeface="Cambria" panose="02040503050406030204" pitchFamily="18" charset="0"/>
              </a:rPr>
              <a:t>Face coverings/masks are required for any non-</a:t>
            </a:r>
            <a:r>
              <a:rPr lang="en-US" sz="1400" dirty="0" err="1">
                <a:latin typeface="Cambria" panose="02040503050406030204" pitchFamily="18" charset="0"/>
                <a:ea typeface="Cambria" panose="02040503050406030204" pitchFamily="18" charset="0"/>
              </a:rPr>
              <a:t>Strattec</a:t>
            </a:r>
            <a:r>
              <a:rPr lang="en-US" sz="1400" dirty="0">
                <a:latin typeface="Cambria" panose="02040503050406030204" pitchFamily="18" charset="0"/>
                <a:ea typeface="Cambria" panose="02040503050406030204" pitchFamily="18" charset="0"/>
              </a:rPr>
              <a:t> associates.</a:t>
            </a:r>
          </a:p>
          <a:p>
            <a:pPr marL="0" lvl="0" indent="0">
              <a:spcBef>
                <a:spcPts val="0"/>
              </a:spcBef>
              <a:spcAft>
                <a:spcPts val="0"/>
              </a:spcAft>
              <a:buNone/>
            </a:pPr>
            <a:endParaRPr lang="en-US" sz="800" dirty="0">
              <a:latin typeface="Cambria" panose="02040503050406030204" pitchFamily="18" charset="0"/>
              <a:ea typeface="Cambria" panose="02040503050406030204" pitchFamily="18" charset="0"/>
            </a:endParaRPr>
          </a:p>
          <a:p>
            <a:pPr marL="0" lvl="0" indent="0">
              <a:spcBef>
                <a:spcPts val="0"/>
              </a:spcBef>
              <a:spcAft>
                <a:spcPts val="0"/>
              </a:spcAft>
              <a:buNone/>
            </a:pPr>
            <a:r>
              <a:rPr lang="en-US" sz="1400" dirty="0">
                <a:latin typeface="Cambria" panose="02040503050406030204" pitchFamily="18" charset="0"/>
                <a:ea typeface="Cambria" panose="02040503050406030204" pitchFamily="18" charset="0"/>
              </a:rPr>
              <a:t>While on site:</a:t>
            </a:r>
          </a:p>
          <a:p>
            <a:pPr marL="444500" indent="-285750">
              <a:spcBef>
                <a:spcPts val="0"/>
              </a:spcBef>
              <a:spcAft>
                <a:spcPts val="0"/>
              </a:spcAft>
              <a:buClr>
                <a:schemeClr val="dk1"/>
              </a:buClr>
              <a:buSzPts val="1100"/>
              <a:buFont typeface="Arial" panose="020B0604020202020204" pitchFamily="34" charset="0"/>
              <a:buChar char="•"/>
            </a:pPr>
            <a:r>
              <a:rPr lang="en-US" sz="1400" dirty="0">
                <a:latin typeface="Cambria" panose="02040503050406030204" pitchFamily="18" charset="0"/>
                <a:ea typeface="Cambria" panose="02040503050406030204" pitchFamily="18" charset="0"/>
              </a:rPr>
              <a:t>Use your personal protective equipment at all times.</a:t>
            </a:r>
          </a:p>
          <a:p>
            <a:pPr marL="444500" indent="-285750">
              <a:spcBef>
                <a:spcPts val="0"/>
              </a:spcBef>
              <a:spcAft>
                <a:spcPts val="0"/>
              </a:spcAft>
              <a:buClr>
                <a:schemeClr val="dk1"/>
              </a:buClr>
              <a:buSzPts val="1100"/>
              <a:buFont typeface="Arial" panose="020B0604020202020204" pitchFamily="34" charset="0"/>
              <a:buChar char="•"/>
            </a:pPr>
            <a:r>
              <a:rPr lang="en-US" sz="1400" dirty="0">
                <a:latin typeface="Cambria" panose="02040503050406030204" pitchFamily="18" charset="0"/>
                <a:ea typeface="Cambria" panose="02040503050406030204" pitchFamily="18" charset="0"/>
              </a:rPr>
              <a:t>Respect the Safe Distance.</a:t>
            </a:r>
          </a:p>
          <a:p>
            <a:pPr marL="444500" indent="-285750">
              <a:spcBef>
                <a:spcPts val="0"/>
              </a:spcBef>
              <a:spcAft>
                <a:spcPts val="0"/>
              </a:spcAft>
              <a:buClr>
                <a:schemeClr val="dk1"/>
              </a:buClr>
              <a:buSzPts val="1100"/>
              <a:buFont typeface="Arial" panose="020B0604020202020204" pitchFamily="34" charset="0"/>
              <a:buChar char="•"/>
            </a:pPr>
            <a:r>
              <a:rPr lang="en-US" sz="1400" dirty="0">
                <a:latin typeface="Cambria" panose="02040503050406030204" pitchFamily="18" charset="0"/>
                <a:ea typeface="Cambria" panose="02040503050406030204" pitchFamily="18" charset="0"/>
              </a:rPr>
              <a:t>Entry only authorized areas</a:t>
            </a:r>
          </a:p>
          <a:p>
            <a:pPr marL="444500" indent="-285750">
              <a:spcBef>
                <a:spcPts val="0"/>
              </a:spcBef>
              <a:spcAft>
                <a:spcPts val="0"/>
              </a:spcAft>
              <a:buClr>
                <a:schemeClr val="dk1"/>
              </a:buClr>
              <a:buSzPts val="1100"/>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444500" indent="-285750">
              <a:spcBef>
                <a:spcPts val="0"/>
              </a:spcBef>
              <a:spcAft>
                <a:spcPts val="0"/>
              </a:spcAft>
              <a:buClr>
                <a:schemeClr val="dk1"/>
              </a:buClr>
              <a:buSzPts val="1100"/>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28464" y="188640"/>
            <a:ext cx="6984776" cy="364195"/>
          </a:xfrm>
        </p:spPr>
        <p:txBody>
          <a:bodyPr/>
          <a:lstStyle/>
          <a:p>
            <a:r>
              <a:rPr lang="en" sz="2000" dirty="0">
                <a:latin typeface="Cambria" panose="02040503050406030204" pitchFamily="18" charset="0"/>
                <a:ea typeface="Cambria" panose="02040503050406030204" pitchFamily="18" charset="0"/>
              </a:rPr>
              <a:t>Strattec Protection Plan – Milwaukee Operations</a:t>
            </a: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209470372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DEFAULT THEME" val="Vhx5e3n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WITTE 2014">
      <a:dk1>
        <a:srgbClr val="000000"/>
      </a:dk1>
      <a:lt1>
        <a:srgbClr val="FFFFFF"/>
      </a:lt1>
      <a:dk2>
        <a:srgbClr val="BFBFBF"/>
      </a:dk2>
      <a:lt2>
        <a:srgbClr val="F2F2F2"/>
      </a:lt2>
      <a:accent1>
        <a:srgbClr val="012168"/>
      </a:accent1>
      <a:accent2>
        <a:srgbClr val="EB0028"/>
      </a:accent2>
      <a:accent3>
        <a:srgbClr val="E97200"/>
      </a:accent3>
      <a:accent4>
        <a:srgbClr val="FFDD00"/>
      </a:accent4>
      <a:accent5>
        <a:srgbClr val="6D698E"/>
      </a:accent5>
      <a:accent6>
        <a:srgbClr val="EF7F71"/>
      </a:accent6>
      <a:hlink>
        <a:srgbClr val="012168"/>
      </a:hlink>
      <a:folHlink>
        <a:srgbClr val="6D698E"/>
      </a:folHlink>
    </a:clrScheme>
    <a:fontScheme name="WITTE Schriften">
      <a:majorFont>
        <a:latin typeface="Gill Sans MT"/>
        <a:ea typeface=""/>
        <a:cs typeface=""/>
      </a:majorFont>
      <a:minorFont>
        <a:latin typeface="Gill Sans M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WITTE Automotive 1">
        <a:dk1>
          <a:srgbClr val="000000"/>
        </a:dk1>
        <a:lt1>
          <a:srgbClr val="FFFFFF"/>
        </a:lt1>
        <a:dk2>
          <a:srgbClr val="000000"/>
        </a:dk2>
        <a:lt2>
          <a:srgbClr val="808080"/>
        </a:lt2>
        <a:accent1>
          <a:srgbClr val="C0C0C0"/>
        </a:accent1>
        <a:accent2>
          <a:srgbClr val="00257E"/>
        </a:accent2>
        <a:accent3>
          <a:srgbClr val="FFFFFF"/>
        </a:accent3>
        <a:accent4>
          <a:srgbClr val="000000"/>
        </a:accent4>
        <a:accent5>
          <a:srgbClr val="DCDCDC"/>
        </a:accent5>
        <a:accent6>
          <a:srgbClr val="002072"/>
        </a:accent6>
        <a:hlink>
          <a:srgbClr val="B9005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t format">
  <a:themeElements>
    <a:clrScheme name="strate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atet 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ate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atet form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atet form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atet form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atet form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atet form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atet form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atet form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atet form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atet form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atet form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t form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atet format">
  <a:themeElements>
    <a:clrScheme name="strate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atet 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atet form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atet form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atet form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atet form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atet form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atet form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atet form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atet form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atet form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atet form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atet form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t form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57179</TotalTime>
  <Words>1834</Words>
  <Application>Microsoft Office PowerPoint</Application>
  <PresentationFormat>A4 Paper (210x297 mm)</PresentationFormat>
  <Paragraphs>142</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Default Theme</vt:lpstr>
      <vt:lpstr>stratet format</vt:lpstr>
      <vt:lpstr>1_stratet format</vt:lpstr>
      <vt:lpstr>Strattec Safer-at-Work Policy  COVID-19  Milwaukee Operations</vt:lpstr>
      <vt:lpstr>OSHA Guidelines - Classifying Worker Risk to COVID-19</vt:lpstr>
      <vt:lpstr>OSHA Guidelines – Low Risk (Caution) Classification</vt:lpstr>
      <vt:lpstr>Strattec Protection Plan – Milwaukee Operations</vt:lpstr>
      <vt:lpstr>Strattec Protection Plan – Milwaukee Operations</vt:lpstr>
      <vt:lpstr>Strattec Protection Plan – Milwaukee Operations</vt:lpstr>
      <vt:lpstr>Strattec Protection Plan – Milwaukee Operations</vt:lpstr>
      <vt:lpstr>Strattec Protection Plan – Milwaukee Operations</vt:lpstr>
      <vt:lpstr>Strattec Protection Plan – Milwaukee Operations</vt:lpstr>
    </vt:vector>
  </TitlesOfParts>
  <Company>VAST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VAST</dc:title>
  <dc:creator>Bettina Janke</dc:creator>
  <cp:lastModifiedBy>Unknown User</cp:lastModifiedBy>
  <cp:revision>926</cp:revision>
  <cp:lastPrinted>2020-03-05T01:18:52Z</cp:lastPrinted>
  <dcterms:created xsi:type="dcterms:W3CDTF">2015-12-11T09:29:35Z</dcterms:created>
  <dcterms:modified xsi:type="dcterms:W3CDTF">2020-05-01T16:53:32Z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840D20E8-DEA4-4685-B594-2DC84FC962B8</vt:lpwstr>
  </property>
  <property fmtid="{D5CDD505-2E9C-101B-9397-08002B2CF9AE}" pid="3" name="ArticulatePath">
    <vt:lpwstr>Plan de realización 2 2018</vt:lpwstr>
  </property>
</Properties>
</file>